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75" r:id="rId4"/>
    <p:sldId id="283" r:id="rId5"/>
    <p:sldId id="276" r:id="rId6"/>
    <p:sldId id="277" r:id="rId7"/>
    <p:sldId id="286" r:id="rId8"/>
    <p:sldId id="278" r:id="rId9"/>
    <p:sldId id="279" r:id="rId10"/>
    <p:sldId id="280" r:id="rId11"/>
    <p:sldId id="288" r:id="rId12"/>
    <p:sldId id="281" r:id="rId13"/>
    <p:sldId id="282" r:id="rId14"/>
    <p:sldId id="287" r:id="rId15"/>
    <p:sldId id="284" r:id="rId16"/>
    <p:sldId id="289" r:id="rId17"/>
    <p:sldId id="290" r:id="rId18"/>
    <p:sldId id="285" r:id="rId1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1064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6208" autoAdjust="0"/>
  </p:normalViewPr>
  <p:slideViewPr>
    <p:cSldViewPr snapToGrid="0" snapToObjects="1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svg"/><Relationship Id="rId1" Type="http://schemas.openxmlformats.org/officeDocument/2006/relationships/image" Target="../media/image6.png"/><Relationship Id="rId6" Type="http://schemas.openxmlformats.org/officeDocument/2006/relationships/image" Target="../media/image14.svg"/><Relationship Id="rId5" Type="http://schemas.openxmlformats.org/officeDocument/2006/relationships/image" Target="../media/image8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svg"/><Relationship Id="rId1" Type="http://schemas.openxmlformats.org/officeDocument/2006/relationships/image" Target="../media/image6.png"/><Relationship Id="rId6" Type="http://schemas.openxmlformats.org/officeDocument/2006/relationships/image" Target="../media/image14.svg"/><Relationship Id="rId5" Type="http://schemas.openxmlformats.org/officeDocument/2006/relationships/image" Target="../media/image8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3D541-37CF-460B-BD12-3F669B8DC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845277-0FB0-40E8-884E-5C827450A5A5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3200" baseline="0" dirty="0">
              <a:solidFill>
                <a:schemeClr val="tx1"/>
              </a:solidFill>
            </a:rPr>
            <a:t>Federal and state laws and policies say what kinds of decisions can lead to a Conflict of Interest. </a:t>
          </a:r>
          <a:endParaRPr lang="en-US" sz="3200" dirty="0">
            <a:solidFill>
              <a:schemeClr val="tx1"/>
            </a:solidFill>
          </a:endParaRPr>
        </a:p>
      </dgm:t>
    </dgm:pt>
    <dgm:pt modelId="{7334ED2D-B746-4061-8EE3-C85373DFE751}" type="parTrans" cxnId="{599B5FC1-8F4B-4AE6-89EB-4FB4A53981F5}">
      <dgm:prSet/>
      <dgm:spPr/>
      <dgm:t>
        <a:bodyPr/>
        <a:lstStyle/>
        <a:p>
          <a:endParaRPr lang="en-US"/>
        </a:p>
      </dgm:t>
    </dgm:pt>
    <dgm:pt modelId="{171080FE-F47C-4701-9E1F-C71E1BAC891A}" type="sibTrans" cxnId="{599B5FC1-8F4B-4AE6-89EB-4FB4A53981F5}">
      <dgm:prSet/>
      <dgm:spPr/>
      <dgm:t>
        <a:bodyPr/>
        <a:lstStyle/>
        <a:p>
          <a:endParaRPr lang="en-US"/>
        </a:p>
      </dgm:t>
    </dgm:pt>
    <dgm:pt modelId="{F979C7B7-9A64-43FD-80EB-08FC74B2FC1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3200" baseline="0" dirty="0">
              <a:solidFill>
                <a:schemeClr val="tx1"/>
              </a:solidFill>
            </a:rPr>
            <a:t>Laws and policies define Conflict of Interest as a </a:t>
          </a:r>
          <a:r>
            <a:rPr lang="en-US" sz="3200" b="1" i="1" baseline="0" dirty="0">
              <a:solidFill>
                <a:schemeClr val="tx1"/>
              </a:solidFill>
            </a:rPr>
            <a:t>decision </a:t>
          </a:r>
          <a:r>
            <a:rPr lang="en-US" sz="3200" baseline="0" dirty="0">
              <a:solidFill>
                <a:schemeClr val="tx1"/>
              </a:solidFill>
            </a:rPr>
            <a:t>that involves Board Members’:</a:t>
          </a:r>
          <a:endParaRPr lang="en-US" sz="3200" dirty="0">
            <a:solidFill>
              <a:schemeClr val="tx1"/>
            </a:solidFill>
          </a:endParaRPr>
        </a:p>
      </dgm:t>
    </dgm:pt>
    <dgm:pt modelId="{66BDC676-BB15-4486-A6E5-9BA425BE7DDA}" type="parTrans" cxnId="{C9B75528-AFFE-4825-A2D7-8C2132472D4C}">
      <dgm:prSet/>
      <dgm:spPr/>
      <dgm:t>
        <a:bodyPr/>
        <a:lstStyle/>
        <a:p>
          <a:endParaRPr lang="en-US"/>
        </a:p>
      </dgm:t>
    </dgm:pt>
    <dgm:pt modelId="{A6F241A5-1C35-4B19-BA39-B612A4EAD0E8}" type="sibTrans" cxnId="{C9B75528-AFFE-4825-A2D7-8C2132472D4C}">
      <dgm:prSet/>
      <dgm:spPr/>
      <dgm:t>
        <a:bodyPr/>
        <a:lstStyle/>
        <a:p>
          <a:endParaRPr lang="en-US"/>
        </a:p>
      </dgm:t>
    </dgm:pt>
    <dgm:pt modelId="{BA1FD44F-B12B-4E05-AB51-E666B350FBEB}">
      <dgm:prSet custT="1"/>
      <dgm:spPr/>
      <dgm:t>
        <a:bodyPr/>
        <a:lstStyle/>
        <a:p>
          <a:r>
            <a:rPr lang="en-US" sz="2800" i="1" baseline="0" dirty="0"/>
            <a:t>Financial Interests - money, property, contracts</a:t>
          </a:r>
          <a:endParaRPr lang="en-US" sz="2800" dirty="0"/>
        </a:p>
      </dgm:t>
    </dgm:pt>
    <dgm:pt modelId="{67B726DB-2E38-4328-9A24-7EE5DBE60B85}" type="parTrans" cxnId="{E5F583E5-6BD2-4EF8-A2B4-8C74696CD693}">
      <dgm:prSet/>
      <dgm:spPr/>
      <dgm:t>
        <a:bodyPr/>
        <a:lstStyle/>
        <a:p>
          <a:endParaRPr lang="en-US"/>
        </a:p>
      </dgm:t>
    </dgm:pt>
    <dgm:pt modelId="{51FA2AE0-A68E-49CB-85CC-D56048710D2B}" type="sibTrans" cxnId="{E5F583E5-6BD2-4EF8-A2B4-8C74696CD693}">
      <dgm:prSet/>
      <dgm:spPr/>
      <dgm:t>
        <a:bodyPr/>
        <a:lstStyle/>
        <a:p>
          <a:endParaRPr lang="en-US"/>
        </a:p>
      </dgm:t>
    </dgm:pt>
    <dgm:pt modelId="{EDFE031B-3F8E-4E6A-B107-107864DCE232}">
      <dgm:prSet custT="1"/>
      <dgm:spPr/>
      <dgm:t>
        <a:bodyPr/>
        <a:lstStyle/>
        <a:p>
          <a:r>
            <a:rPr lang="en-US" sz="2800" i="1" baseline="0" dirty="0"/>
            <a:t>Employment - jobs, consulting, speaking</a:t>
          </a:r>
          <a:endParaRPr lang="en-US" sz="2800" dirty="0"/>
        </a:p>
      </dgm:t>
    </dgm:pt>
    <dgm:pt modelId="{F1EF3DA8-C361-41BB-89B0-8B7B5A12402D}" type="sibTrans" cxnId="{B7F62042-1B5B-4638-B16D-0F48481F70B1}">
      <dgm:prSet/>
      <dgm:spPr/>
      <dgm:t>
        <a:bodyPr/>
        <a:lstStyle/>
        <a:p>
          <a:endParaRPr lang="en-US"/>
        </a:p>
      </dgm:t>
    </dgm:pt>
    <dgm:pt modelId="{3361C7BE-A9AF-44BC-B6A9-0800076BCCEF}" type="parTrans" cxnId="{B7F62042-1B5B-4638-B16D-0F48481F70B1}">
      <dgm:prSet/>
      <dgm:spPr/>
      <dgm:t>
        <a:bodyPr/>
        <a:lstStyle/>
        <a:p>
          <a:endParaRPr lang="en-US"/>
        </a:p>
      </dgm:t>
    </dgm:pt>
    <dgm:pt modelId="{57993E8D-A8A4-4BB1-A22A-DA047A25C3EA}">
      <dgm:prSet custT="1"/>
      <dgm:spPr/>
      <dgm:t>
        <a:bodyPr/>
        <a:lstStyle/>
        <a:p>
          <a:r>
            <a:rPr lang="en-US" sz="2800" i="1" baseline="0" dirty="0"/>
            <a:t>Professional/Business Relationships - social and community networks, participation in services</a:t>
          </a:r>
          <a:endParaRPr lang="en-US" sz="2800" dirty="0"/>
        </a:p>
      </dgm:t>
    </dgm:pt>
    <dgm:pt modelId="{FFEFB1AA-3972-4393-A9B9-50ADCC772D29}" type="sibTrans" cxnId="{62B5BA4C-BCFD-4E68-B4F7-9F4F00B43F84}">
      <dgm:prSet/>
      <dgm:spPr/>
      <dgm:t>
        <a:bodyPr/>
        <a:lstStyle/>
        <a:p>
          <a:endParaRPr lang="en-US"/>
        </a:p>
      </dgm:t>
    </dgm:pt>
    <dgm:pt modelId="{5FEB9B15-FBD6-4969-97BA-C7B392845417}" type="parTrans" cxnId="{62B5BA4C-BCFD-4E68-B4F7-9F4F00B43F84}">
      <dgm:prSet/>
      <dgm:spPr/>
      <dgm:t>
        <a:bodyPr/>
        <a:lstStyle/>
        <a:p>
          <a:endParaRPr lang="en-US"/>
        </a:p>
      </dgm:t>
    </dgm:pt>
    <dgm:pt modelId="{AA0FD864-614A-41D5-B64D-ED63E78E37DD}">
      <dgm:prSet custT="1"/>
      <dgm:spPr/>
      <dgm:t>
        <a:bodyPr/>
        <a:lstStyle/>
        <a:p>
          <a:r>
            <a:rPr lang="en-US" sz="2800" i="1" baseline="0" dirty="0"/>
            <a:t>Personal Relationships - family, friendships</a:t>
          </a:r>
          <a:endParaRPr lang="en-US" sz="2800" dirty="0"/>
        </a:p>
      </dgm:t>
    </dgm:pt>
    <dgm:pt modelId="{E55CC94D-2235-4A08-9628-ABCB410171E4}" type="sibTrans" cxnId="{30A562AE-4A95-49B3-BCC1-D941E37E8956}">
      <dgm:prSet/>
      <dgm:spPr/>
      <dgm:t>
        <a:bodyPr/>
        <a:lstStyle/>
        <a:p>
          <a:endParaRPr lang="en-US"/>
        </a:p>
      </dgm:t>
    </dgm:pt>
    <dgm:pt modelId="{6D62D5DB-BD99-47B7-A521-C033091599D8}" type="parTrans" cxnId="{30A562AE-4A95-49B3-BCC1-D941E37E8956}">
      <dgm:prSet/>
      <dgm:spPr/>
      <dgm:t>
        <a:bodyPr/>
        <a:lstStyle/>
        <a:p>
          <a:endParaRPr lang="en-US"/>
        </a:p>
      </dgm:t>
    </dgm:pt>
    <dgm:pt modelId="{BA97EC0A-4007-449A-9E09-B995B621C741}" type="pres">
      <dgm:prSet presAssocID="{8223D541-37CF-460B-BD12-3F669B8DC6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DA781F-870D-4427-AB43-B6476B222B01}" type="pres">
      <dgm:prSet presAssocID="{73845277-0FB0-40E8-884E-5C827450A5A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4D278-DF16-4587-ADBF-11B09D6DEE38}" type="pres">
      <dgm:prSet presAssocID="{171080FE-F47C-4701-9E1F-C71E1BAC891A}" presName="spacer" presStyleCnt="0"/>
      <dgm:spPr/>
    </dgm:pt>
    <dgm:pt modelId="{FCD7DB77-9A53-478D-B319-498D08E0A5A4}" type="pres">
      <dgm:prSet presAssocID="{F979C7B7-9A64-43FD-80EB-08FC74B2FC1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CCC26-FF66-4534-AAB7-9302E04E402C}" type="pres">
      <dgm:prSet presAssocID="{F979C7B7-9A64-43FD-80EB-08FC74B2FC1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F62042-1B5B-4638-B16D-0F48481F70B1}" srcId="{F979C7B7-9A64-43FD-80EB-08FC74B2FC1A}" destId="{EDFE031B-3F8E-4E6A-B107-107864DCE232}" srcOrd="1" destOrd="0" parTransId="{3361C7BE-A9AF-44BC-B6A9-0800076BCCEF}" sibTransId="{F1EF3DA8-C361-41BB-89B0-8B7B5A12402D}"/>
    <dgm:cxn modelId="{BDED814C-92B6-4FF5-ADE8-4ACBA8981005}" type="presOf" srcId="{AA0FD864-614A-41D5-B64D-ED63E78E37DD}" destId="{9E7CCC26-FF66-4534-AAB7-9302E04E402C}" srcOrd="0" destOrd="3" presId="urn:microsoft.com/office/officeart/2005/8/layout/vList2"/>
    <dgm:cxn modelId="{C9B75528-AFFE-4825-A2D7-8C2132472D4C}" srcId="{8223D541-37CF-460B-BD12-3F669B8DC65F}" destId="{F979C7B7-9A64-43FD-80EB-08FC74B2FC1A}" srcOrd="1" destOrd="0" parTransId="{66BDC676-BB15-4486-A6E5-9BA425BE7DDA}" sibTransId="{A6F241A5-1C35-4B19-BA39-B612A4EAD0E8}"/>
    <dgm:cxn modelId="{1C22CFED-B2F8-435E-8B62-DE3CA986324F}" type="presOf" srcId="{73845277-0FB0-40E8-884E-5C827450A5A5}" destId="{64DA781F-870D-4427-AB43-B6476B222B01}" srcOrd="0" destOrd="0" presId="urn:microsoft.com/office/officeart/2005/8/layout/vList2"/>
    <dgm:cxn modelId="{62B5BA4C-BCFD-4E68-B4F7-9F4F00B43F84}" srcId="{F979C7B7-9A64-43FD-80EB-08FC74B2FC1A}" destId="{57993E8D-A8A4-4BB1-A22A-DA047A25C3EA}" srcOrd="2" destOrd="0" parTransId="{5FEB9B15-FBD6-4969-97BA-C7B392845417}" sibTransId="{FFEFB1AA-3972-4393-A9B9-50ADCC772D29}"/>
    <dgm:cxn modelId="{599B5FC1-8F4B-4AE6-89EB-4FB4A53981F5}" srcId="{8223D541-37CF-460B-BD12-3F669B8DC65F}" destId="{73845277-0FB0-40E8-884E-5C827450A5A5}" srcOrd="0" destOrd="0" parTransId="{7334ED2D-B746-4061-8EE3-C85373DFE751}" sibTransId="{171080FE-F47C-4701-9E1F-C71E1BAC891A}"/>
    <dgm:cxn modelId="{30A562AE-4A95-49B3-BCC1-D941E37E8956}" srcId="{F979C7B7-9A64-43FD-80EB-08FC74B2FC1A}" destId="{AA0FD864-614A-41D5-B64D-ED63E78E37DD}" srcOrd="3" destOrd="0" parTransId="{6D62D5DB-BD99-47B7-A521-C033091599D8}" sibTransId="{E55CC94D-2235-4A08-9628-ABCB410171E4}"/>
    <dgm:cxn modelId="{E5F583E5-6BD2-4EF8-A2B4-8C74696CD693}" srcId="{F979C7B7-9A64-43FD-80EB-08FC74B2FC1A}" destId="{BA1FD44F-B12B-4E05-AB51-E666B350FBEB}" srcOrd="0" destOrd="0" parTransId="{67B726DB-2E38-4328-9A24-7EE5DBE60B85}" sibTransId="{51FA2AE0-A68E-49CB-85CC-D56048710D2B}"/>
    <dgm:cxn modelId="{3C86AB3F-908E-4F7C-9D50-C7239B7A1461}" type="presOf" srcId="{57993E8D-A8A4-4BB1-A22A-DA047A25C3EA}" destId="{9E7CCC26-FF66-4534-AAB7-9302E04E402C}" srcOrd="0" destOrd="2" presId="urn:microsoft.com/office/officeart/2005/8/layout/vList2"/>
    <dgm:cxn modelId="{E2B3538D-D6B7-4246-BE5C-AC4C6C3A5FBF}" type="presOf" srcId="{BA1FD44F-B12B-4E05-AB51-E666B350FBEB}" destId="{9E7CCC26-FF66-4534-AAB7-9302E04E402C}" srcOrd="0" destOrd="0" presId="urn:microsoft.com/office/officeart/2005/8/layout/vList2"/>
    <dgm:cxn modelId="{998B9B20-CB21-4039-841D-482381F5C84B}" type="presOf" srcId="{EDFE031B-3F8E-4E6A-B107-107864DCE232}" destId="{9E7CCC26-FF66-4534-AAB7-9302E04E402C}" srcOrd="0" destOrd="1" presId="urn:microsoft.com/office/officeart/2005/8/layout/vList2"/>
    <dgm:cxn modelId="{16EAAC0E-2B40-48FD-B770-4E2A08F4E39D}" type="presOf" srcId="{F979C7B7-9A64-43FD-80EB-08FC74B2FC1A}" destId="{FCD7DB77-9A53-478D-B319-498D08E0A5A4}" srcOrd="0" destOrd="0" presId="urn:microsoft.com/office/officeart/2005/8/layout/vList2"/>
    <dgm:cxn modelId="{969D2752-253D-4BEB-833E-2B737011DB0D}" type="presOf" srcId="{8223D541-37CF-460B-BD12-3F669B8DC65F}" destId="{BA97EC0A-4007-449A-9E09-B995B621C741}" srcOrd="0" destOrd="0" presId="urn:microsoft.com/office/officeart/2005/8/layout/vList2"/>
    <dgm:cxn modelId="{B974FE2F-2F01-486C-B27C-6CDDA8BD6B70}" type="presParOf" srcId="{BA97EC0A-4007-449A-9E09-B995B621C741}" destId="{64DA781F-870D-4427-AB43-B6476B222B01}" srcOrd="0" destOrd="0" presId="urn:microsoft.com/office/officeart/2005/8/layout/vList2"/>
    <dgm:cxn modelId="{BEB08BD9-3184-4FFC-B5AC-B0930C0B9C11}" type="presParOf" srcId="{BA97EC0A-4007-449A-9E09-B995B621C741}" destId="{1564D278-DF16-4587-ADBF-11B09D6DEE38}" srcOrd="1" destOrd="0" presId="urn:microsoft.com/office/officeart/2005/8/layout/vList2"/>
    <dgm:cxn modelId="{5D8093C9-2637-4B19-A37F-B57AACE404CD}" type="presParOf" srcId="{BA97EC0A-4007-449A-9E09-B995B621C741}" destId="{FCD7DB77-9A53-478D-B319-498D08E0A5A4}" srcOrd="2" destOrd="0" presId="urn:microsoft.com/office/officeart/2005/8/layout/vList2"/>
    <dgm:cxn modelId="{C5502225-00D9-4656-BA14-7C2E1E84EAFC}" type="presParOf" srcId="{BA97EC0A-4007-449A-9E09-B995B621C741}" destId="{9E7CCC26-FF66-4534-AAB7-9302E04E402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161A8B-18F4-4C19-9557-693E38E7C3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FDE035E-2777-4369-A69B-54824D245304}">
      <dgm:prSet custT="1"/>
      <dgm:spPr/>
      <dgm:t>
        <a:bodyPr/>
        <a:lstStyle/>
        <a:p>
          <a:r>
            <a:rPr lang="en-US" sz="2400" baseline="0" dirty="0"/>
            <a:t>The Board needs to decide if a Board member’s relative can be hired to work at RCRC.</a:t>
          </a:r>
          <a:endParaRPr lang="en-US" sz="2400" dirty="0"/>
        </a:p>
      </dgm:t>
    </dgm:pt>
    <dgm:pt modelId="{79FAF939-1ADC-48CE-8E49-04D21B1FA093}" type="parTrans" cxnId="{44115387-232F-45B4-A54C-3EA4992EE0F5}">
      <dgm:prSet/>
      <dgm:spPr/>
      <dgm:t>
        <a:bodyPr/>
        <a:lstStyle/>
        <a:p>
          <a:endParaRPr lang="en-US"/>
        </a:p>
      </dgm:t>
    </dgm:pt>
    <dgm:pt modelId="{DAE541A2-58DB-46D0-BB27-0B62B29869ED}" type="sibTrans" cxnId="{44115387-232F-45B4-A54C-3EA4992EE0F5}">
      <dgm:prSet/>
      <dgm:spPr/>
      <dgm:t>
        <a:bodyPr/>
        <a:lstStyle/>
        <a:p>
          <a:endParaRPr lang="en-US"/>
        </a:p>
      </dgm:t>
    </dgm:pt>
    <dgm:pt modelId="{76BF78AD-8E1B-4664-9C0D-1E67A7F54AE8}">
      <dgm:prSet custT="1"/>
      <dgm:spPr/>
      <dgm:t>
        <a:bodyPr/>
        <a:lstStyle/>
        <a:p>
          <a:r>
            <a:rPr lang="en-US" sz="2400" baseline="0" dirty="0"/>
            <a:t>The Board needs to decide if a friend of a Board member can be hired as a </a:t>
          </a:r>
          <a:r>
            <a:rPr lang="en-US" sz="2400" baseline="0" dirty="0" err="1"/>
            <a:t>vendored</a:t>
          </a:r>
          <a:r>
            <a:rPr lang="en-US" sz="2400" baseline="0" dirty="0"/>
            <a:t> provider.</a:t>
          </a:r>
          <a:endParaRPr lang="en-US" sz="2400" dirty="0"/>
        </a:p>
      </dgm:t>
    </dgm:pt>
    <dgm:pt modelId="{49522265-B7A6-4AE4-982F-487BEB24F0FD}" type="parTrans" cxnId="{854931E3-BC49-4459-BE80-42ACB8B4367D}">
      <dgm:prSet/>
      <dgm:spPr/>
      <dgm:t>
        <a:bodyPr/>
        <a:lstStyle/>
        <a:p>
          <a:endParaRPr lang="en-US"/>
        </a:p>
      </dgm:t>
    </dgm:pt>
    <dgm:pt modelId="{9BA65890-6618-4562-B58F-D60623E5CFE2}" type="sibTrans" cxnId="{854931E3-BC49-4459-BE80-42ACB8B4367D}">
      <dgm:prSet/>
      <dgm:spPr/>
      <dgm:t>
        <a:bodyPr/>
        <a:lstStyle/>
        <a:p>
          <a:endParaRPr lang="en-US"/>
        </a:p>
      </dgm:t>
    </dgm:pt>
    <dgm:pt modelId="{AAF5A070-96DC-41D4-939D-50A3B8BD3925}">
      <dgm:prSet custT="1"/>
      <dgm:spPr/>
      <dgm:t>
        <a:bodyPr/>
        <a:lstStyle/>
        <a:p>
          <a:r>
            <a:rPr lang="en-US" sz="2000" baseline="0" dirty="0"/>
            <a:t>The Board needs to decide whether to hire an organization for a large project and the organization asks a Board member to speak at an important event.</a:t>
          </a:r>
          <a:endParaRPr lang="en-US" sz="2000" dirty="0"/>
        </a:p>
      </dgm:t>
    </dgm:pt>
    <dgm:pt modelId="{9D030296-1F39-4CFA-BF1C-3285B1774188}" type="parTrans" cxnId="{79FF30E2-1071-453F-B6C1-4F495A8F24B2}">
      <dgm:prSet/>
      <dgm:spPr/>
      <dgm:t>
        <a:bodyPr/>
        <a:lstStyle/>
        <a:p>
          <a:endParaRPr lang="en-US"/>
        </a:p>
      </dgm:t>
    </dgm:pt>
    <dgm:pt modelId="{3FE7D30C-D312-43BE-8E3D-D430D1F21F51}" type="sibTrans" cxnId="{79FF30E2-1071-453F-B6C1-4F495A8F24B2}">
      <dgm:prSet/>
      <dgm:spPr/>
      <dgm:t>
        <a:bodyPr/>
        <a:lstStyle/>
        <a:p>
          <a:endParaRPr lang="en-US"/>
        </a:p>
      </dgm:t>
    </dgm:pt>
    <dgm:pt modelId="{2EC21998-45DD-48B4-906D-AD4052FCDB7E}" type="pres">
      <dgm:prSet presAssocID="{6E161A8B-18F4-4C19-9557-693E38E7C38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FEC650-BC04-4781-83F2-BB2E695F4FA6}" type="pres">
      <dgm:prSet presAssocID="{EFDE035E-2777-4369-A69B-54824D245304}" presName="compNode" presStyleCnt="0"/>
      <dgm:spPr/>
    </dgm:pt>
    <dgm:pt modelId="{97C2B3F3-AFEF-4B92-AF57-1B7F0BDBB22B}" type="pres">
      <dgm:prSet presAssocID="{EFDE035E-2777-4369-A69B-54824D245304}" presName="bgRect" presStyleLbl="bgShp" presStyleIdx="0" presStyleCnt="3"/>
      <dgm:spPr>
        <a:solidFill>
          <a:schemeClr val="accent6"/>
        </a:solidFill>
      </dgm:spPr>
    </dgm:pt>
    <dgm:pt modelId="{64AD96D3-4BEF-4DF9-8831-B0A78FAD2BE8}" type="pres">
      <dgm:prSet presAssocID="{EFDE035E-2777-4369-A69B-54824D24530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5BE7ABB2-06BA-44CF-91A2-58AE7BFF7F30}" type="pres">
      <dgm:prSet presAssocID="{EFDE035E-2777-4369-A69B-54824D245304}" presName="spaceRect" presStyleCnt="0"/>
      <dgm:spPr/>
    </dgm:pt>
    <dgm:pt modelId="{8394DB4B-390A-456A-8488-5AAAC762D388}" type="pres">
      <dgm:prSet presAssocID="{EFDE035E-2777-4369-A69B-54824D245304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5ABA9DB-9BB6-43BD-89CA-77E5430326F8}" type="pres">
      <dgm:prSet presAssocID="{DAE541A2-58DB-46D0-BB27-0B62B29869ED}" presName="sibTrans" presStyleCnt="0"/>
      <dgm:spPr/>
    </dgm:pt>
    <dgm:pt modelId="{71CDD43C-370A-4051-914E-B8EE9E9F6AC6}" type="pres">
      <dgm:prSet presAssocID="{76BF78AD-8E1B-4664-9C0D-1E67A7F54AE8}" presName="compNode" presStyleCnt="0"/>
      <dgm:spPr/>
    </dgm:pt>
    <dgm:pt modelId="{4771A710-A860-4A28-8422-70CCCFC3E1E7}" type="pres">
      <dgm:prSet presAssocID="{76BF78AD-8E1B-4664-9C0D-1E67A7F54AE8}" presName="bgRect" presStyleLbl="bgShp" presStyleIdx="1" presStyleCnt="3"/>
      <dgm:spPr/>
    </dgm:pt>
    <dgm:pt modelId="{36D5504D-3187-4612-82AA-BE308E680D84}" type="pres">
      <dgm:prSet presAssocID="{76BF78AD-8E1B-4664-9C0D-1E67A7F54AE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5701465E-437C-43A1-8F68-916C6ABC1C50}" type="pres">
      <dgm:prSet presAssocID="{76BF78AD-8E1B-4664-9C0D-1E67A7F54AE8}" presName="spaceRect" presStyleCnt="0"/>
      <dgm:spPr/>
    </dgm:pt>
    <dgm:pt modelId="{92708A6E-9AF8-425B-816B-0B98A4A8F96F}" type="pres">
      <dgm:prSet presAssocID="{76BF78AD-8E1B-4664-9C0D-1E67A7F54AE8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988A62-FA46-4BCC-9D71-92D576ED9BF9}" type="pres">
      <dgm:prSet presAssocID="{9BA65890-6618-4562-B58F-D60623E5CFE2}" presName="sibTrans" presStyleCnt="0"/>
      <dgm:spPr/>
    </dgm:pt>
    <dgm:pt modelId="{DADE7951-DA32-4016-A7FB-D2FF082AAFD7}" type="pres">
      <dgm:prSet presAssocID="{AAF5A070-96DC-41D4-939D-50A3B8BD3925}" presName="compNode" presStyleCnt="0"/>
      <dgm:spPr/>
    </dgm:pt>
    <dgm:pt modelId="{0CE430B5-6F69-4F55-9099-950816CBDE80}" type="pres">
      <dgm:prSet presAssocID="{AAF5A070-96DC-41D4-939D-50A3B8BD3925}" presName="bgRect" presStyleLbl="bgShp" presStyleIdx="2" presStyleCnt="3"/>
      <dgm:spPr/>
    </dgm:pt>
    <dgm:pt modelId="{05A59C82-8282-4C09-8419-B36632E18280}" type="pres">
      <dgm:prSet presAssocID="{AAF5A070-96DC-41D4-939D-50A3B8BD392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F2C95C93-CEFA-40CD-9417-36E304187D5C}" type="pres">
      <dgm:prSet presAssocID="{AAF5A070-96DC-41D4-939D-50A3B8BD3925}" presName="spaceRect" presStyleCnt="0"/>
      <dgm:spPr/>
    </dgm:pt>
    <dgm:pt modelId="{10F8F746-2F10-4918-95AC-9276A2711E5B}" type="pres">
      <dgm:prSet presAssocID="{AAF5A070-96DC-41D4-939D-50A3B8BD3925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54931E3-BC49-4459-BE80-42ACB8B4367D}" srcId="{6E161A8B-18F4-4C19-9557-693E38E7C389}" destId="{76BF78AD-8E1B-4664-9C0D-1E67A7F54AE8}" srcOrd="1" destOrd="0" parTransId="{49522265-B7A6-4AE4-982F-487BEB24F0FD}" sibTransId="{9BA65890-6618-4562-B58F-D60623E5CFE2}"/>
    <dgm:cxn modelId="{671BC57D-588D-41CD-844A-931FB9BCD362}" type="presOf" srcId="{6E161A8B-18F4-4C19-9557-693E38E7C389}" destId="{2EC21998-45DD-48B4-906D-AD4052FCDB7E}" srcOrd="0" destOrd="0" presId="urn:microsoft.com/office/officeart/2018/2/layout/IconVerticalSolidList"/>
    <dgm:cxn modelId="{6A50953C-FF03-4519-9533-7EDAF3F16520}" type="presOf" srcId="{EFDE035E-2777-4369-A69B-54824D245304}" destId="{8394DB4B-390A-456A-8488-5AAAC762D388}" srcOrd="0" destOrd="0" presId="urn:microsoft.com/office/officeart/2018/2/layout/IconVerticalSolidList"/>
    <dgm:cxn modelId="{44115387-232F-45B4-A54C-3EA4992EE0F5}" srcId="{6E161A8B-18F4-4C19-9557-693E38E7C389}" destId="{EFDE035E-2777-4369-A69B-54824D245304}" srcOrd="0" destOrd="0" parTransId="{79FAF939-1ADC-48CE-8E49-04D21B1FA093}" sibTransId="{DAE541A2-58DB-46D0-BB27-0B62B29869ED}"/>
    <dgm:cxn modelId="{79FF30E2-1071-453F-B6C1-4F495A8F24B2}" srcId="{6E161A8B-18F4-4C19-9557-693E38E7C389}" destId="{AAF5A070-96DC-41D4-939D-50A3B8BD3925}" srcOrd="2" destOrd="0" parTransId="{9D030296-1F39-4CFA-BF1C-3285B1774188}" sibTransId="{3FE7D30C-D312-43BE-8E3D-D430D1F21F51}"/>
    <dgm:cxn modelId="{CD3D770D-6D6B-409F-B179-DA4FB5DDB51F}" type="presOf" srcId="{76BF78AD-8E1B-4664-9C0D-1E67A7F54AE8}" destId="{92708A6E-9AF8-425B-816B-0B98A4A8F96F}" srcOrd="0" destOrd="0" presId="urn:microsoft.com/office/officeart/2018/2/layout/IconVerticalSolidList"/>
    <dgm:cxn modelId="{BEFDB2D2-E890-454D-B5F3-8A8FA7495E54}" type="presOf" srcId="{AAF5A070-96DC-41D4-939D-50A3B8BD3925}" destId="{10F8F746-2F10-4918-95AC-9276A2711E5B}" srcOrd="0" destOrd="0" presId="urn:microsoft.com/office/officeart/2018/2/layout/IconVerticalSolidList"/>
    <dgm:cxn modelId="{CBA4E09F-7B6C-4674-9F1E-0C33A5ADC89D}" type="presParOf" srcId="{2EC21998-45DD-48B4-906D-AD4052FCDB7E}" destId="{1AFEC650-BC04-4781-83F2-BB2E695F4FA6}" srcOrd="0" destOrd="0" presId="urn:microsoft.com/office/officeart/2018/2/layout/IconVerticalSolidList"/>
    <dgm:cxn modelId="{08CD9BE2-C318-4DEA-A922-49EB87AB84C1}" type="presParOf" srcId="{1AFEC650-BC04-4781-83F2-BB2E695F4FA6}" destId="{97C2B3F3-AFEF-4B92-AF57-1B7F0BDBB22B}" srcOrd="0" destOrd="0" presId="urn:microsoft.com/office/officeart/2018/2/layout/IconVerticalSolidList"/>
    <dgm:cxn modelId="{815AA2C3-E730-43A3-80CF-861F48668DF7}" type="presParOf" srcId="{1AFEC650-BC04-4781-83F2-BB2E695F4FA6}" destId="{64AD96D3-4BEF-4DF9-8831-B0A78FAD2BE8}" srcOrd="1" destOrd="0" presId="urn:microsoft.com/office/officeart/2018/2/layout/IconVerticalSolidList"/>
    <dgm:cxn modelId="{29D51D7D-A115-451E-8220-9E88CFC5CAD3}" type="presParOf" srcId="{1AFEC650-BC04-4781-83F2-BB2E695F4FA6}" destId="{5BE7ABB2-06BA-44CF-91A2-58AE7BFF7F30}" srcOrd="2" destOrd="0" presId="urn:microsoft.com/office/officeart/2018/2/layout/IconVerticalSolidList"/>
    <dgm:cxn modelId="{42874DB5-42AB-463B-AA5D-7ADE105EF5B1}" type="presParOf" srcId="{1AFEC650-BC04-4781-83F2-BB2E695F4FA6}" destId="{8394DB4B-390A-456A-8488-5AAAC762D388}" srcOrd="3" destOrd="0" presId="urn:microsoft.com/office/officeart/2018/2/layout/IconVerticalSolidList"/>
    <dgm:cxn modelId="{9B6CB52B-F855-45C9-9630-999250BC3205}" type="presParOf" srcId="{2EC21998-45DD-48B4-906D-AD4052FCDB7E}" destId="{95ABA9DB-9BB6-43BD-89CA-77E5430326F8}" srcOrd="1" destOrd="0" presId="urn:microsoft.com/office/officeart/2018/2/layout/IconVerticalSolidList"/>
    <dgm:cxn modelId="{71C6C7EE-A5A2-412D-9875-00330393D152}" type="presParOf" srcId="{2EC21998-45DD-48B4-906D-AD4052FCDB7E}" destId="{71CDD43C-370A-4051-914E-B8EE9E9F6AC6}" srcOrd="2" destOrd="0" presId="urn:microsoft.com/office/officeart/2018/2/layout/IconVerticalSolidList"/>
    <dgm:cxn modelId="{7A8729FF-9672-4106-9626-420FB57F1526}" type="presParOf" srcId="{71CDD43C-370A-4051-914E-B8EE9E9F6AC6}" destId="{4771A710-A860-4A28-8422-70CCCFC3E1E7}" srcOrd="0" destOrd="0" presId="urn:microsoft.com/office/officeart/2018/2/layout/IconVerticalSolidList"/>
    <dgm:cxn modelId="{1AEB503C-68A2-4815-8DBC-E27295A772B5}" type="presParOf" srcId="{71CDD43C-370A-4051-914E-B8EE9E9F6AC6}" destId="{36D5504D-3187-4612-82AA-BE308E680D84}" srcOrd="1" destOrd="0" presId="urn:microsoft.com/office/officeart/2018/2/layout/IconVerticalSolidList"/>
    <dgm:cxn modelId="{DD4C1DBA-4DDA-42C4-852F-D067099A9AED}" type="presParOf" srcId="{71CDD43C-370A-4051-914E-B8EE9E9F6AC6}" destId="{5701465E-437C-43A1-8F68-916C6ABC1C50}" srcOrd="2" destOrd="0" presId="urn:microsoft.com/office/officeart/2018/2/layout/IconVerticalSolidList"/>
    <dgm:cxn modelId="{EA1692C6-58C4-40A2-8805-72ACA4044764}" type="presParOf" srcId="{71CDD43C-370A-4051-914E-B8EE9E9F6AC6}" destId="{92708A6E-9AF8-425B-816B-0B98A4A8F96F}" srcOrd="3" destOrd="0" presId="urn:microsoft.com/office/officeart/2018/2/layout/IconVerticalSolidList"/>
    <dgm:cxn modelId="{C93525C0-38FC-4CFB-B39C-DCE01305A9A2}" type="presParOf" srcId="{2EC21998-45DD-48B4-906D-AD4052FCDB7E}" destId="{70988A62-FA46-4BCC-9D71-92D576ED9BF9}" srcOrd="3" destOrd="0" presId="urn:microsoft.com/office/officeart/2018/2/layout/IconVerticalSolidList"/>
    <dgm:cxn modelId="{77F37474-692A-45FB-AB55-D4CAC2D1C445}" type="presParOf" srcId="{2EC21998-45DD-48B4-906D-AD4052FCDB7E}" destId="{DADE7951-DA32-4016-A7FB-D2FF082AAFD7}" srcOrd="4" destOrd="0" presId="urn:microsoft.com/office/officeart/2018/2/layout/IconVerticalSolidList"/>
    <dgm:cxn modelId="{6FD69D10-59DA-4CBD-AEA8-669A1B6805ED}" type="presParOf" srcId="{DADE7951-DA32-4016-A7FB-D2FF082AAFD7}" destId="{0CE430B5-6F69-4F55-9099-950816CBDE80}" srcOrd="0" destOrd="0" presId="urn:microsoft.com/office/officeart/2018/2/layout/IconVerticalSolidList"/>
    <dgm:cxn modelId="{4D31332F-C2BB-4A6E-92D4-6C1BE4E75424}" type="presParOf" srcId="{DADE7951-DA32-4016-A7FB-D2FF082AAFD7}" destId="{05A59C82-8282-4C09-8419-B36632E18280}" srcOrd="1" destOrd="0" presId="urn:microsoft.com/office/officeart/2018/2/layout/IconVerticalSolidList"/>
    <dgm:cxn modelId="{ABB9AA42-3BB4-493D-8F38-DE07A1414686}" type="presParOf" srcId="{DADE7951-DA32-4016-A7FB-D2FF082AAFD7}" destId="{F2C95C93-CEFA-40CD-9417-36E304187D5C}" srcOrd="2" destOrd="0" presId="urn:microsoft.com/office/officeart/2018/2/layout/IconVerticalSolidList"/>
    <dgm:cxn modelId="{EC1AA3E0-A71C-4E2B-8079-9F04693B3FB4}" type="presParOf" srcId="{DADE7951-DA32-4016-A7FB-D2FF082AAFD7}" destId="{10F8F746-2F10-4918-95AC-9276A2711E5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614059-51DB-41C1-925E-D5E0455F934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A1A63-5B8B-48A5-BB72-2204F2ED1F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The Board needs to decide whether to rent office space from the business partner of a Board member’s sister.</a:t>
          </a:r>
          <a:endParaRPr lang="en-US" dirty="0"/>
        </a:p>
      </dgm:t>
    </dgm:pt>
    <dgm:pt modelId="{4DBAD27A-ADBD-422B-BC0B-CFF8E67662D3}" type="parTrans" cxnId="{1B719DCE-E8A3-45C7-92F8-2DC61DBCAD32}">
      <dgm:prSet/>
      <dgm:spPr/>
      <dgm:t>
        <a:bodyPr/>
        <a:lstStyle/>
        <a:p>
          <a:endParaRPr lang="en-US"/>
        </a:p>
      </dgm:t>
    </dgm:pt>
    <dgm:pt modelId="{CD507ED4-6BB1-4070-9A85-AE344BFE065F}" type="sibTrans" cxnId="{1B719DCE-E8A3-45C7-92F8-2DC61DBCAD32}">
      <dgm:prSet/>
      <dgm:spPr/>
      <dgm:t>
        <a:bodyPr/>
        <a:lstStyle/>
        <a:p>
          <a:endParaRPr lang="en-US"/>
        </a:p>
      </dgm:t>
    </dgm:pt>
    <dgm:pt modelId="{7087A5B4-ECDD-4C87-95E6-96BA1BECA7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The Board needs to decide whether to stop a service that a few people use and instead start a service that will help many people, including Board members’ families, friends and organizations that work with RCRC.</a:t>
          </a:r>
          <a:endParaRPr lang="en-US" dirty="0"/>
        </a:p>
      </dgm:t>
    </dgm:pt>
    <dgm:pt modelId="{E8273714-CA1A-4BBF-8C9A-9588BAB7EC62}" type="parTrans" cxnId="{3D5F6D79-0C2C-4452-B4B1-DB1227AC4DF6}">
      <dgm:prSet/>
      <dgm:spPr/>
      <dgm:t>
        <a:bodyPr/>
        <a:lstStyle/>
        <a:p>
          <a:endParaRPr lang="en-US"/>
        </a:p>
      </dgm:t>
    </dgm:pt>
    <dgm:pt modelId="{8E371B90-8C8C-44E2-A3DA-31C9D660A4D5}" type="sibTrans" cxnId="{3D5F6D79-0C2C-4452-B4B1-DB1227AC4DF6}">
      <dgm:prSet/>
      <dgm:spPr/>
      <dgm:t>
        <a:bodyPr/>
        <a:lstStyle/>
        <a:p>
          <a:endParaRPr lang="en-US"/>
        </a:p>
      </dgm:t>
    </dgm:pt>
    <dgm:pt modelId="{18A1D350-2224-4EE6-A2C7-6054FFAE59C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 dirty="0"/>
            <a:t>The Board needs to decide whether to increase parent fees and family costs for services now or wait another year. </a:t>
          </a:r>
          <a:endParaRPr lang="en-US" dirty="0"/>
        </a:p>
      </dgm:t>
    </dgm:pt>
    <dgm:pt modelId="{6ECA3A6D-B2E2-4BC9-9065-21B76B4363E0}" type="parTrans" cxnId="{95CA828E-5B87-4C74-A606-250FF66309B9}">
      <dgm:prSet/>
      <dgm:spPr/>
      <dgm:t>
        <a:bodyPr/>
        <a:lstStyle/>
        <a:p>
          <a:endParaRPr lang="en-US"/>
        </a:p>
      </dgm:t>
    </dgm:pt>
    <dgm:pt modelId="{4BB7C227-7F1D-4C33-922A-2775E05142FB}" type="sibTrans" cxnId="{95CA828E-5B87-4C74-A606-250FF66309B9}">
      <dgm:prSet/>
      <dgm:spPr/>
      <dgm:t>
        <a:bodyPr/>
        <a:lstStyle/>
        <a:p>
          <a:endParaRPr lang="en-US"/>
        </a:p>
      </dgm:t>
    </dgm:pt>
    <dgm:pt modelId="{CC45E3E8-C776-41FE-B280-4113BC8C8230}" type="pres">
      <dgm:prSet presAssocID="{64614059-51DB-41C1-925E-D5E0455F934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637361-7777-4655-A03B-95917CF6A588}" type="pres">
      <dgm:prSet presAssocID="{88FA1A63-5B8B-48A5-BB72-2204F2ED1F0D}" presName="compNode" presStyleCnt="0"/>
      <dgm:spPr/>
    </dgm:pt>
    <dgm:pt modelId="{2FBB0290-B8DB-4EDC-B30F-3BD8278DC15D}" type="pres">
      <dgm:prSet presAssocID="{88FA1A63-5B8B-48A5-BB72-2204F2ED1F0D}" presName="bgRect" presStyleLbl="bgShp" presStyleIdx="0" presStyleCnt="3"/>
      <dgm:spPr>
        <a:solidFill>
          <a:schemeClr val="accent6">
            <a:lumMod val="60000"/>
            <a:lumOff val="40000"/>
          </a:schemeClr>
        </a:solidFill>
      </dgm:spPr>
    </dgm:pt>
    <dgm:pt modelId="{EA2E1538-B87F-4FC2-87E7-12B49EFD2574}" type="pres">
      <dgm:prSet presAssocID="{88FA1A63-5B8B-48A5-BB72-2204F2ED1F0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645AE867-BE59-4B92-B91C-BC72F6B810B2}" type="pres">
      <dgm:prSet presAssocID="{88FA1A63-5B8B-48A5-BB72-2204F2ED1F0D}" presName="spaceRect" presStyleCnt="0"/>
      <dgm:spPr/>
    </dgm:pt>
    <dgm:pt modelId="{0477CB72-2CFF-43B7-A9ED-DD3D4286B2F5}" type="pres">
      <dgm:prSet presAssocID="{88FA1A63-5B8B-48A5-BB72-2204F2ED1F0D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504CBDE-4D7D-4C56-8FC5-3A72B288CE31}" type="pres">
      <dgm:prSet presAssocID="{CD507ED4-6BB1-4070-9A85-AE344BFE065F}" presName="sibTrans" presStyleCnt="0"/>
      <dgm:spPr/>
    </dgm:pt>
    <dgm:pt modelId="{E497FF18-2E3F-463C-912D-CD837187E239}" type="pres">
      <dgm:prSet presAssocID="{7087A5B4-ECDD-4C87-95E6-96BA1BECA729}" presName="compNode" presStyleCnt="0"/>
      <dgm:spPr/>
    </dgm:pt>
    <dgm:pt modelId="{1D689C6A-73B4-43B6-8683-EA3083388D5E}" type="pres">
      <dgm:prSet presAssocID="{7087A5B4-ECDD-4C87-95E6-96BA1BECA729}" presName="bgRect" presStyleLbl="bgShp" presStyleIdx="1" presStyleCnt="3"/>
      <dgm:spPr>
        <a:solidFill>
          <a:schemeClr val="accent3">
            <a:lumMod val="60000"/>
            <a:lumOff val="40000"/>
          </a:schemeClr>
        </a:solidFill>
      </dgm:spPr>
    </dgm:pt>
    <dgm:pt modelId="{240EA2D0-6EB0-4861-AC66-7E27D4C47F99}" type="pres">
      <dgm:prSet presAssocID="{7087A5B4-ECDD-4C87-95E6-96BA1BECA72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A0F1282-81E5-4347-9BE6-F137908E37C2}" type="pres">
      <dgm:prSet presAssocID="{7087A5B4-ECDD-4C87-95E6-96BA1BECA729}" presName="spaceRect" presStyleCnt="0"/>
      <dgm:spPr/>
    </dgm:pt>
    <dgm:pt modelId="{65DAAFC6-2C2F-4CFF-BDD2-4D3ED895B2F0}" type="pres">
      <dgm:prSet presAssocID="{7087A5B4-ECDD-4C87-95E6-96BA1BECA729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AF2632-A439-44A5-B7F1-716AF1AC9506}" type="pres">
      <dgm:prSet presAssocID="{8E371B90-8C8C-44E2-A3DA-31C9D660A4D5}" presName="sibTrans" presStyleCnt="0"/>
      <dgm:spPr/>
    </dgm:pt>
    <dgm:pt modelId="{973470C9-5F3E-489D-A3F2-801492F30052}" type="pres">
      <dgm:prSet presAssocID="{18A1D350-2224-4EE6-A2C7-6054FFAE59C8}" presName="compNode" presStyleCnt="0"/>
      <dgm:spPr/>
    </dgm:pt>
    <dgm:pt modelId="{C9A06FD7-181C-4ABE-9D38-C76FDAF98280}" type="pres">
      <dgm:prSet presAssocID="{18A1D350-2224-4EE6-A2C7-6054FFAE59C8}" presName="bgRect" presStyleLbl="bgShp" presStyleIdx="2" presStyleCnt="3"/>
      <dgm:spPr>
        <a:solidFill>
          <a:schemeClr val="tx2">
            <a:lumMod val="25000"/>
            <a:lumOff val="75000"/>
          </a:schemeClr>
        </a:solidFill>
      </dgm:spPr>
    </dgm:pt>
    <dgm:pt modelId="{84C28925-1618-48F3-AC9B-EE6919114E47}" type="pres">
      <dgm:prSet presAssocID="{18A1D350-2224-4EE6-A2C7-6054FFAE59C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C524950E-A8AA-4ACE-B1C3-3A1F83F95EDA}" type="pres">
      <dgm:prSet presAssocID="{18A1D350-2224-4EE6-A2C7-6054FFAE59C8}" presName="spaceRect" presStyleCnt="0"/>
      <dgm:spPr/>
    </dgm:pt>
    <dgm:pt modelId="{517E103E-3216-4A32-A2F4-AA5FF4A0399D}" type="pres">
      <dgm:prSet presAssocID="{18A1D350-2224-4EE6-A2C7-6054FFAE59C8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5370CF1-1AFB-467B-BC5B-CDBCCD4EAE2F}" type="presOf" srcId="{18A1D350-2224-4EE6-A2C7-6054FFAE59C8}" destId="{517E103E-3216-4A32-A2F4-AA5FF4A0399D}" srcOrd="0" destOrd="0" presId="urn:microsoft.com/office/officeart/2018/2/layout/IconVerticalSolidList"/>
    <dgm:cxn modelId="{3D5F6D79-0C2C-4452-B4B1-DB1227AC4DF6}" srcId="{64614059-51DB-41C1-925E-D5E0455F934E}" destId="{7087A5B4-ECDD-4C87-95E6-96BA1BECA729}" srcOrd="1" destOrd="0" parTransId="{E8273714-CA1A-4BBF-8C9A-9588BAB7EC62}" sibTransId="{8E371B90-8C8C-44E2-A3DA-31C9D660A4D5}"/>
    <dgm:cxn modelId="{95CA828E-5B87-4C74-A606-250FF66309B9}" srcId="{64614059-51DB-41C1-925E-D5E0455F934E}" destId="{18A1D350-2224-4EE6-A2C7-6054FFAE59C8}" srcOrd="2" destOrd="0" parTransId="{6ECA3A6D-B2E2-4BC9-9065-21B76B4363E0}" sibTransId="{4BB7C227-7F1D-4C33-922A-2775E05142FB}"/>
    <dgm:cxn modelId="{2C3E7B15-B95A-45ED-8D47-D3FE385F04F4}" type="presOf" srcId="{64614059-51DB-41C1-925E-D5E0455F934E}" destId="{CC45E3E8-C776-41FE-B280-4113BC8C8230}" srcOrd="0" destOrd="0" presId="urn:microsoft.com/office/officeart/2018/2/layout/IconVerticalSolidList"/>
    <dgm:cxn modelId="{127CAEA2-1711-4A39-8389-CCBB4AE417AD}" type="presOf" srcId="{7087A5B4-ECDD-4C87-95E6-96BA1BECA729}" destId="{65DAAFC6-2C2F-4CFF-BDD2-4D3ED895B2F0}" srcOrd="0" destOrd="0" presId="urn:microsoft.com/office/officeart/2018/2/layout/IconVerticalSolidList"/>
    <dgm:cxn modelId="{78985C8F-7F13-484D-9F2B-19F79294B15E}" type="presOf" srcId="{88FA1A63-5B8B-48A5-BB72-2204F2ED1F0D}" destId="{0477CB72-2CFF-43B7-A9ED-DD3D4286B2F5}" srcOrd="0" destOrd="0" presId="urn:microsoft.com/office/officeart/2018/2/layout/IconVerticalSolidList"/>
    <dgm:cxn modelId="{1B719DCE-E8A3-45C7-92F8-2DC61DBCAD32}" srcId="{64614059-51DB-41C1-925E-D5E0455F934E}" destId="{88FA1A63-5B8B-48A5-BB72-2204F2ED1F0D}" srcOrd="0" destOrd="0" parTransId="{4DBAD27A-ADBD-422B-BC0B-CFF8E67662D3}" sibTransId="{CD507ED4-6BB1-4070-9A85-AE344BFE065F}"/>
    <dgm:cxn modelId="{6CB0DC23-835D-4E40-8C1A-07230CB62440}" type="presParOf" srcId="{CC45E3E8-C776-41FE-B280-4113BC8C8230}" destId="{2D637361-7777-4655-A03B-95917CF6A588}" srcOrd="0" destOrd="0" presId="urn:microsoft.com/office/officeart/2018/2/layout/IconVerticalSolidList"/>
    <dgm:cxn modelId="{3EC5DA52-3042-4E9B-8E93-A20968B9EFF1}" type="presParOf" srcId="{2D637361-7777-4655-A03B-95917CF6A588}" destId="{2FBB0290-B8DB-4EDC-B30F-3BD8278DC15D}" srcOrd="0" destOrd="0" presId="urn:microsoft.com/office/officeart/2018/2/layout/IconVerticalSolidList"/>
    <dgm:cxn modelId="{9E6EEC43-16D8-4744-BCCF-923F4E690820}" type="presParOf" srcId="{2D637361-7777-4655-A03B-95917CF6A588}" destId="{EA2E1538-B87F-4FC2-87E7-12B49EFD2574}" srcOrd="1" destOrd="0" presId="urn:microsoft.com/office/officeart/2018/2/layout/IconVerticalSolidList"/>
    <dgm:cxn modelId="{7A94C23C-44C9-4CC7-8FDA-E46F16028D92}" type="presParOf" srcId="{2D637361-7777-4655-A03B-95917CF6A588}" destId="{645AE867-BE59-4B92-B91C-BC72F6B810B2}" srcOrd="2" destOrd="0" presId="urn:microsoft.com/office/officeart/2018/2/layout/IconVerticalSolidList"/>
    <dgm:cxn modelId="{ED76C250-F3B4-4D36-BE87-E979C0499B75}" type="presParOf" srcId="{2D637361-7777-4655-A03B-95917CF6A588}" destId="{0477CB72-2CFF-43B7-A9ED-DD3D4286B2F5}" srcOrd="3" destOrd="0" presId="urn:microsoft.com/office/officeart/2018/2/layout/IconVerticalSolidList"/>
    <dgm:cxn modelId="{E237D4E8-B144-46E5-AA7E-FC978FCA8442}" type="presParOf" srcId="{CC45E3E8-C776-41FE-B280-4113BC8C8230}" destId="{E504CBDE-4D7D-4C56-8FC5-3A72B288CE31}" srcOrd="1" destOrd="0" presId="urn:microsoft.com/office/officeart/2018/2/layout/IconVerticalSolidList"/>
    <dgm:cxn modelId="{F7BD3FB1-61F9-4DA1-9D6B-EBCFC7C7A150}" type="presParOf" srcId="{CC45E3E8-C776-41FE-B280-4113BC8C8230}" destId="{E497FF18-2E3F-463C-912D-CD837187E239}" srcOrd="2" destOrd="0" presId="urn:microsoft.com/office/officeart/2018/2/layout/IconVerticalSolidList"/>
    <dgm:cxn modelId="{9B4E01F1-BCEB-4609-B06B-C2D3158426E2}" type="presParOf" srcId="{E497FF18-2E3F-463C-912D-CD837187E239}" destId="{1D689C6A-73B4-43B6-8683-EA3083388D5E}" srcOrd="0" destOrd="0" presId="urn:microsoft.com/office/officeart/2018/2/layout/IconVerticalSolidList"/>
    <dgm:cxn modelId="{9B6F97FA-46BB-49B0-83DB-C695951F9C29}" type="presParOf" srcId="{E497FF18-2E3F-463C-912D-CD837187E239}" destId="{240EA2D0-6EB0-4861-AC66-7E27D4C47F99}" srcOrd="1" destOrd="0" presId="urn:microsoft.com/office/officeart/2018/2/layout/IconVerticalSolidList"/>
    <dgm:cxn modelId="{A1FEE06F-A381-4DB6-8178-CB2906E334DE}" type="presParOf" srcId="{E497FF18-2E3F-463C-912D-CD837187E239}" destId="{3A0F1282-81E5-4347-9BE6-F137908E37C2}" srcOrd="2" destOrd="0" presId="urn:microsoft.com/office/officeart/2018/2/layout/IconVerticalSolidList"/>
    <dgm:cxn modelId="{52F94029-02D0-4FC2-B7CE-772FF8E55EC3}" type="presParOf" srcId="{E497FF18-2E3F-463C-912D-CD837187E239}" destId="{65DAAFC6-2C2F-4CFF-BDD2-4D3ED895B2F0}" srcOrd="3" destOrd="0" presId="urn:microsoft.com/office/officeart/2018/2/layout/IconVerticalSolidList"/>
    <dgm:cxn modelId="{C8209646-04D6-472C-8785-F9DD5F0EF0DE}" type="presParOf" srcId="{CC45E3E8-C776-41FE-B280-4113BC8C8230}" destId="{64AF2632-A439-44A5-B7F1-716AF1AC9506}" srcOrd="3" destOrd="0" presId="urn:microsoft.com/office/officeart/2018/2/layout/IconVerticalSolidList"/>
    <dgm:cxn modelId="{F1C33FFA-F15C-4CFB-980F-D7DB645CA7F4}" type="presParOf" srcId="{CC45E3E8-C776-41FE-B280-4113BC8C8230}" destId="{973470C9-5F3E-489D-A3F2-801492F30052}" srcOrd="4" destOrd="0" presId="urn:microsoft.com/office/officeart/2018/2/layout/IconVerticalSolidList"/>
    <dgm:cxn modelId="{B752C144-F9C5-41F9-ACC4-60E18A12FE48}" type="presParOf" srcId="{973470C9-5F3E-489D-A3F2-801492F30052}" destId="{C9A06FD7-181C-4ABE-9D38-C76FDAF98280}" srcOrd="0" destOrd="0" presId="urn:microsoft.com/office/officeart/2018/2/layout/IconVerticalSolidList"/>
    <dgm:cxn modelId="{5A69B019-7012-49F6-8CDE-D2A5C16AAD57}" type="presParOf" srcId="{973470C9-5F3E-489D-A3F2-801492F30052}" destId="{84C28925-1618-48F3-AC9B-EE6919114E47}" srcOrd="1" destOrd="0" presId="urn:microsoft.com/office/officeart/2018/2/layout/IconVerticalSolidList"/>
    <dgm:cxn modelId="{E003EC23-F9D7-490B-B337-8D8BCD7DB5A2}" type="presParOf" srcId="{973470C9-5F3E-489D-A3F2-801492F30052}" destId="{C524950E-A8AA-4ACE-B1C3-3A1F83F95EDA}" srcOrd="2" destOrd="0" presId="urn:microsoft.com/office/officeart/2018/2/layout/IconVerticalSolidList"/>
    <dgm:cxn modelId="{CD3C30F4-747C-4EDC-AED5-CA10064C5A09}" type="presParOf" srcId="{973470C9-5F3E-489D-A3F2-801492F30052}" destId="{517E103E-3216-4A32-A2F4-AA5FF4A039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24CF55-C6C0-4D43-A6DC-EEB3A8AF089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230544-C092-4694-9312-06D89B7E2914}">
      <dgm:prSet/>
      <dgm:spPr>
        <a:solidFill>
          <a:schemeClr val="accent6"/>
        </a:solidFill>
      </dgm:spPr>
      <dgm:t>
        <a:bodyPr/>
        <a:lstStyle/>
        <a:p>
          <a:r>
            <a:rPr lang="en-US" baseline="0" dirty="0"/>
            <a:t>The CA Department of Developmental Services (DDS) needs to review and approve all plans to solve Conflicts of Interest. </a:t>
          </a:r>
          <a:endParaRPr lang="en-US" dirty="0"/>
        </a:p>
      </dgm:t>
    </dgm:pt>
    <dgm:pt modelId="{00CC62F9-FA3D-4911-BE05-59C9C04880DB}" type="parTrans" cxnId="{4CC5A934-D606-4087-B6C4-4108BAE0EBA9}">
      <dgm:prSet/>
      <dgm:spPr/>
      <dgm:t>
        <a:bodyPr/>
        <a:lstStyle/>
        <a:p>
          <a:endParaRPr lang="en-US"/>
        </a:p>
      </dgm:t>
    </dgm:pt>
    <dgm:pt modelId="{D4939FC2-778B-4B3F-B7FD-6D2841397A89}" type="sibTrans" cxnId="{4CC5A934-D606-4087-B6C4-4108BAE0EBA9}">
      <dgm:prSet/>
      <dgm:spPr/>
      <dgm:t>
        <a:bodyPr/>
        <a:lstStyle/>
        <a:p>
          <a:endParaRPr lang="en-US"/>
        </a:p>
      </dgm:t>
    </dgm:pt>
    <dgm:pt modelId="{27A8EE5B-0097-4324-90C7-D98497D7AFEB}">
      <dgm:prSet/>
      <dgm:spPr/>
      <dgm:t>
        <a:bodyPr/>
        <a:lstStyle/>
        <a:p>
          <a:r>
            <a:rPr lang="en-US" i="0" baseline="0" dirty="0"/>
            <a:t>RCRC posts reports to DDS that identify a current or potential conflict of interest to its website until the conflict is resolved or eliminated.  </a:t>
          </a:r>
          <a:endParaRPr lang="en-US" i="0" dirty="0"/>
        </a:p>
      </dgm:t>
    </dgm:pt>
    <dgm:pt modelId="{74F53F3C-E17E-46AC-80F6-A5B522E66B0D}" type="parTrans" cxnId="{AF30616D-F1B1-408D-A3EF-FE2D5E7508D9}">
      <dgm:prSet/>
      <dgm:spPr/>
      <dgm:t>
        <a:bodyPr/>
        <a:lstStyle/>
        <a:p>
          <a:endParaRPr lang="en-US"/>
        </a:p>
      </dgm:t>
    </dgm:pt>
    <dgm:pt modelId="{53893AD1-9BDB-434D-8DE4-1D97EDD9C337}" type="sibTrans" cxnId="{AF30616D-F1B1-408D-A3EF-FE2D5E7508D9}">
      <dgm:prSet/>
      <dgm:spPr/>
      <dgm:t>
        <a:bodyPr/>
        <a:lstStyle/>
        <a:p>
          <a:endParaRPr lang="en-US"/>
        </a:p>
      </dgm:t>
    </dgm:pt>
    <dgm:pt modelId="{7E890DE8-3336-47AA-9A82-CC9037248488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baseline="0" dirty="0"/>
            <a:t>Be honest and let others know about the possible Conflict of Interest and that the Board has a plan to solve it.</a:t>
          </a:r>
          <a:endParaRPr lang="en-US" dirty="0"/>
        </a:p>
      </dgm:t>
    </dgm:pt>
    <dgm:pt modelId="{949CB2ED-E3CA-42B2-A1C0-6232DA9C578E}" type="parTrans" cxnId="{7AA8F5D1-2D18-4A50-B365-B2A384E9F189}">
      <dgm:prSet/>
      <dgm:spPr/>
      <dgm:t>
        <a:bodyPr/>
        <a:lstStyle/>
        <a:p>
          <a:endParaRPr lang="en-US"/>
        </a:p>
      </dgm:t>
    </dgm:pt>
    <dgm:pt modelId="{2A1FDCD3-B22D-4F87-BE1A-424FA2DD8ED9}" type="sibTrans" cxnId="{7AA8F5D1-2D18-4A50-B365-B2A384E9F189}">
      <dgm:prSet/>
      <dgm:spPr/>
      <dgm:t>
        <a:bodyPr/>
        <a:lstStyle/>
        <a:p>
          <a:endParaRPr lang="en-US"/>
        </a:p>
      </dgm:t>
    </dgm:pt>
    <dgm:pt modelId="{C36DF855-EB63-44E4-A111-B24F2841F174}">
      <dgm:prSet/>
      <dgm:spPr/>
      <dgm:t>
        <a:bodyPr/>
        <a:lstStyle/>
        <a:p>
          <a:r>
            <a:rPr lang="en-US" baseline="0"/>
            <a:t>Always be honest and do your part to stick to the plan.</a:t>
          </a:r>
          <a:endParaRPr lang="en-US"/>
        </a:p>
      </dgm:t>
    </dgm:pt>
    <dgm:pt modelId="{7AF49DDA-05E3-4E49-918F-3C9898665F23}" type="parTrans" cxnId="{084B30A3-80B3-4594-83FB-5FEB82F4BF11}">
      <dgm:prSet/>
      <dgm:spPr/>
      <dgm:t>
        <a:bodyPr/>
        <a:lstStyle/>
        <a:p>
          <a:endParaRPr lang="en-US"/>
        </a:p>
      </dgm:t>
    </dgm:pt>
    <dgm:pt modelId="{A2722B0F-7FF4-4093-AF02-C6DC127F06E8}" type="sibTrans" cxnId="{084B30A3-80B3-4594-83FB-5FEB82F4BF11}">
      <dgm:prSet/>
      <dgm:spPr/>
      <dgm:t>
        <a:bodyPr/>
        <a:lstStyle/>
        <a:p>
          <a:endParaRPr lang="en-US"/>
        </a:p>
      </dgm:t>
    </dgm:pt>
    <dgm:pt modelId="{ACBD73D8-80C8-4DD9-AB80-73F3CD2F49B3}" type="pres">
      <dgm:prSet presAssocID="{9524CF55-C6C0-4D43-A6DC-EEB3A8AF08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09FDD0-9537-4C10-86E7-1367A7E0525B}" type="pres">
      <dgm:prSet presAssocID="{30230544-C092-4694-9312-06D89B7E29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F7212-AA56-4BCF-9327-81F9711AC699}" type="pres">
      <dgm:prSet presAssocID="{30230544-C092-4694-9312-06D89B7E291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D0192-738C-40CB-BADF-C5721FBD2E10}" type="pres">
      <dgm:prSet presAssocID="{7E890DE8-3336-47AA-9A82-CC90372484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C34C0-AF0F-43FC-8080-95ED43FF0CC9}" type="pres">
      <dgm:prSet presAssocID="{2A1FDCD3-B22D-4F87-BE1A-424FA2DD8ED9}" presName="spacer" presStyleCnt="0"/>
      <dgm:spPr/>
    </dgm:pt>
    <dgm:pt modelId="{684258FD-6141-4EAE-B880-E4C4BB6D5157}" type="pres">
      <dgm:prSet presAssocID="{C36DF855-EB63-44E4-A111-B24F2841F17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30616D-F1B1-408D-A3EF-FE2D5E7508D9}" srcId="{30230544-C092-4694-9312-06D89B7E2914}" destId="{27A8EE5B-0097-4324-90C7-D98497D7AFEB}" srcOrd="0" destOrd="0" parTransId="{74F53F3C-E17E-46AC-80F6-A5B522E66B0D}" sibTransId="{53893AD1-9BDB-434D-8DE4-1D97EDD9C337}"/>
    <dgm:cxn modelId="{E7E9E4D2-4C4C-49F8-BFED-15FA979ACBB1}" type="presOf" srcId="{C36DF855-EB63-44E4-A111-B24F2841F174}" destId="{684258FD-6141-4EAE-B880-E4C4BB6D5157}" srcOrd="0" destOrd="0" presId="urn:microsoft.com/office/officeart/2005/8/layout/vList2"/>
    <dgm:cxn modelId="{7ECB488B-0FDC-4DE1-9A18-733BE9B6C9F1}" type="presOf" srcId="{7E890DE8-3336-47AA-9A82-CC9037248488}" destId="{BC8D0192-738C-40CB-BADF-C5721FBD2E10}" srcOrd="0" destOrd="0" presId="urn:microsoft.com/office/officeart/2005/8/layout/vList2"/>
    <dgm:cxn modelId="{10145F63-4287-42D7-BB0F-1E6BD4586CF0}" type="presOf" srcId="{9524CF55-C6C0-4D43-A6DC-EEB3A8AF0891}" destId="{ACBD73D8-80C8-4DD9-AB80-73F3CD2F49B3}" srcOrd="0" destOrd="0" presId="urn:microsoft.com/office/officeart/2005/8/layout/vList2"/>
    <dgm:cxn modelId="{4DBE6EBE-0F75-4ABF-9143-6DF58F29BCB9}" type="presOf" srcId="{30230544-C092-4694-9312-06D89B7E2914}" destId="{B609FDD0-9537-4C10-86E7-1367A7E0525B}" srcOrd="0" destOrd="0" presId="urn:microsoft.com/office/officeart/2005/8/layout/vList2"/>
    <dgm:cxn modelId="{99CB1C6E-D182-4610-BD4A-982D34F69D23}" type="presOf" srcId="{27A8EE5B-0097-4324-90C7-D98497D7AFEB}" destId="{FA0F7212-AA56-4BCF-9327-81F9711AC699}" srcOrd="0" destOrd="0" presId="urn:microsoft.com/office/officeart/2005/8/layout/vList2"/>
    <dgm:cxn modelId="{084B30A3-80B3-4594-83FB-5FEB82F4BF11}" srcId="{9524CF55-C6C0-4D43-A6DC-EEB3A8AF0891}" destId="{C36DF855-EB63-44E4-A111-B24F2841F174}" srcOrd="2" destOrd="0" parTransId="{7AF49DDA-05E3-4E49-918F-3C9898665F23}" sibTransId="{A2722B0F-7FF4-4093-AF02-C6DC127F06E8}"/>
    <dgm:cxn modelId="{4CC5A934-D606-4087-B6C4-4108BAE0EBA9}" srcId="{9524CF55-C6C0-4D43-A6DC-EEB3A8AF0891}" destId="{30230544-C092-4694-9312-06D89B7E2914}" srcOrd="0" destOrd="0" parTransId="{00CC62F9-FA3D-4911-BE05-59C9C04880DB}" sibTransId="{D4939FC2-778B-4B3F-B7FD-6D2841397A89}"/>
    <dgm:cxn modelId="{7AA8F5D1-2D18-4A50-B365-B2A384E9F189}" srcId="{9524CF55-C6C0-4D43-A6DC-EEB3A8AF0891}" destId="{7E890DE8-3336-47AA-9A82-CC9037248488}" srcOrd="1" destOrd="0" parTransId="{949CB2ED-E3CA-42B2-A1C0-6232DA9C578E}" sibTransId="{2A1FDCD3-B22D-4F87-BE1A-424FA2DD8ED9}"/>
    <dgm:cxn modelId="{E72C719F-E468-4085-B095-9005A5A74126}" type="presParOf" srcId="{ACBD73D8-80C8-4DD9-AB80-73F3CD2F49B3}" destId="{B609FDD0-9537-4C10-86E7-1367A7E0525B}" srcOrd="0" destOrd="0" presId="urn:microsoft.com/office/officeart/2005/8/layout/vList2"/>
    <dgm:cxn modelId="{041DD154-10D2-4F40-B26D-2EC18FC41550}" type="presParOf" srcId="{ACBD73D8-80C8-4DD9-AB80-73F3CD2F49B3}" destId="{FA0F7212-AA56-4BCF-9327-81F9711AC699}" srcOrd="1" destOrd="0" presId="urn:microsoft.com/office/officeart/2005/8/layout/vList2"/>
    <dgm:cxn modelId="{1D6751C5-3FB9-4304-BF68-D6ABAD82C77C}" type="presParOf" srcId="{ACBD73D8-80C8-4DD9-AB80-73F3CD2F49B3}" destId="{BC8D0192-738C-40CB-BADF-C5721FBD2E10}" srcOrd="2" destOrd="0" presId="urn:microsoft.com/office/officeart/2005/8/layout/vList2"/>
    <dgm:cxn modelId="{A6E78D81-2DE9-4656-BB3A-38327FFD45AE}" type="presParOf" srcId="{ACBD73D8-80C8-4DD9-AB80-73F3CD2F49B3}" destId="{FADC34C0-AF0F-43FC-8080-95ED43FF0CC9}" srcOrd="3" destOrd="0" presId="urn:microsoft.com/office/officeart/2005/8/layout/vList2"/>
    <dgm:cxn modelId="{99F6EF01-FD0F-48CE-8CDA-BCDC25EE2DAE}" type="presParOf" srcId="{ACBD73D8-80C8-4DD9-AB80-73F3CD2F49B3}" destId="{684258FD-6141-4EAE-B880-E4C4BB6D51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A781F-870D-4427-AB43-B6476B222B01}">
      <dsp:nvSpPr>
        <dsp:cNvPr id="0" name=""/>
        <dsp:cNvSpPr/>
      </dsp:nvSpPr>
      <dsp:spPr>
        <a:xfrm>
          <a:off x="0" y="234725"/>
          <a:ext cx="10006781" cy="121680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>
              <a:solidFill>
                <a:schemeClr val="tx1"/>
              </a:solidFill>
            </a:rPr>
            <a:t>Federal and state laws and policies say what kinds of decisions can lead to a Conflict of Interest. 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9399" y="294124"/>
        <a:ext cx="9887983" cy="1098002"/>
      </dsp:txXfrm>
    </dsp:sp>
    <dsp:sp modelId="{FCD7DB77-9A53-478D-B319-498D08E0A5A4}">
      <dsp:nvSpPr>
        <dsp:cNvPr id="0" name=""/>
        <dsp:cNvSpPr/>
      </dsp:nvSpPr>
      <dsp:spPr>
        <a:xfrm>
          <a:off x="0" y="1638725"/>
          <a:ext cx="10006781" cy="12168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>
              <a:solidFill>
                <a:schemeClr val="tx1"/>
              </a:solidFill>
            </a:rPr>
            <a:t>Laws and policies define Conflict of Interest as a </a:t>
          </a:r>
          <a:r>
            <a:rPr lang="en-US" sz="3200" b="1" i="1" kern="1200" baseline="0" dirty="0">
              <a:solidFill>
                <a:schemeClr val="tx1"/>
              </a:solidFill>
            </a:rPr>
            <a:t>decision </a:t>
          </a:r>
          <a:r>
            <a:rPr lang="en-US" sz="3200" kern="1200" baseline="0" dirty="0">
              <a:solidFill>
                <a:schemeClr val="tx1"/>
              </a:solidFill>
            </a:rPr>
            <a:t>that involves Board Members’: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9399" y="1698124"/>
        <a:ext cx="9887983" cy="1098002"/>
      </dsp:txXfrm>
    </dsp:sp>
    <dsp:sp modelId="{9E7CCC26-FF66-4534-AAB7-9302E04E402C}">
      <dsp:nvSpPr>
        <dsp:cNvPr id="0" name=""/>
        <dsp:cNvSpPr/>
      </dsp:nvSpPr>
      <dsp:spPr>
        <a:xfrm>
          <a:off x="0" y="2855526"/>
          <a:ext cx="10006781" cy="215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71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i="1" kern="1200" baseline="0" dirty="0"/>
            <a:t>Financial Interests - money, property, contracts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i="1" kern="1200" baseline="0" dirty="0"/>
            <a:t>Employment - jobs, consulting, speaking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i="1" kern="1200" baseline="0" dirty="0"/>
            <a:t>Professional/Business Relationships - social and community networks, participation in services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i="1" kern="1200" baseline="0" dirty="0"/>
            <a:t>Personal Relationships - family, friendships</a:t>
          </a:r>
          <a:endParaRPr lang="en-US" sz="2800" kern="1200" dirty="0"/>
        </a:p>
      </dsp:txBody>
      <dsp:txXfrm>
        <a:off x="0" y="2855526"/>
        <a:ext cx="10006781" cy="215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2B3F3-AFEF-4B92-AF57-1B7F0BDBB22B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AD96D3-4BEF-4DF9-8831-B0A78FAD2BE8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4DB4B-390A-456A-8488-5AAAC762D388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/>
            <a:t>The Board needs to decide if a Board member’s relative can be hired to work at RCRC.</a:t>
          </a:r>
          <a:endParaRPr lang="en-US" sz="2400" kern="1200" dirty="0"/>
        </a:p>
      </dsp:txBody>
      <dsp:txXfrm>
        <a:off x="1840237" y="680"/>
        <a:ext cx="4666066" cy="1593279"/>
      </dsp:txXfrm>
    </dsp:sp>
    <dsp:sp modelId="{4771A710-A860-4A28-8422-70CCCFC3E1E7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5504D-3187-4612-82AA-BE308E680D84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08A6E-9AF8-425B-816B-0B98A4A8F96F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/>
            <a:t>The Board needs to decide if a friend of a Board member can be hired as a </a:t>
          </a:r>
          <a:r>
            <a:rPr lang="en-US" sz="2400" kern="1200" baseline="0" dirty="0" err="1"/>
            <a:t>vendored</a:t>
          </a:r>
          <a:r>
            <a:rPr lang="en-US" sz="2400" kern="1200" baseline="0" dirty="0"/>
            <a:t> provider.</a:t>
          </a:r>
          <a:endParaRPr lang="en-US" sz="2400" kern="1200" dirty="0"/>
        </a:p>
      </dsp:txBody>
      <dsp:txXfrm>
        <a:off x="1840237" y="1992280"/>
        <a:ext cx="4666066" cy="1593279"/>
      </dsp:txXfrm>
    </dsp:sp>
    <dsp:sp modelId="{0CE430B5-6F69-4F55-9099-950816CBDE80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59C82-8282-4C09-8419-B36632E18280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8F746-2F10-4918-95AC-9276A2711E5B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/>
            <a:t>The Board needs to decide whether to hire an organization for a large project and the organization asks a Board member to speak at an important event.</a:t>
          </a:r>
          <a:endParaRPr lang="en-US" sz="2000" kern="1200" dirty="0"/>
        </a:p>
      </dsp:txBody>
      <dsp:txXfrm>
        <a:off x="1840237" y="3983879"/>
        <a:ext cx="4666066" cy="1593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B0290-B8DB-4EDC-B30F-3BD8278DC15D}">
      <dsp:nvSpPr>
        <dsp:cNvPr id="0" name=""/>
        <dsp:cNvSpPr/>
      </dsp:nvSpPr>
      <dsp:spPr>
        <a:xfrm>
          <a:off x="0" y="539"/>
          <a:ext cx="10235380" cy="126173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E1538-B87F-4FC2-87E7-12B49EFD2574}">
      <dsp:nvSpPr>
        <dsp:cNvPr id="0" name=""/>
        <dsp:cNvSpPr/>
      </dsp:nvSpPr>
      <dsp:spPr>
        <a:xfrm>
          <a:off x="381674" y="284429"/>
          <a:ext cx="693953" cy="6939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7CB72-2CFF-43B7-A9ED-DD3D4286B2F5}">
      <dsp:nvSpPr>
        <dsp:cNvPr id="0" name=""/>
        <dsp:cNvSpPr/>
      </dsp:nvSpPr>
      <dsp:spPr>
        <a:xfrm>
          <a:off x="1457301" y="539"/>
          <a:ext cx="8778078" cy="1261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533" tIns="133533" rIns="133533" bIns="133533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/>
            <a:t>The Board needs to decide whether to rent office space from the business partner of a Board member’s sister.</a:t>
          </a:r>
          <a:endParaRPr lang="en-US" sz="2100" kern="1200" dirty="0"/>
        </a:p>
      </dsp:txBody>
      <dsp:txXfrm>
        <a:off x="1457301" y="539"/>
        <a:ext cx="8778078" cy="1261733"/>
      </dsp:txXfrm>
    </dsp:sp>
    <dsp:sp modelId="{1D689C6A-73B4-43B6-8683-EA3083388D5E}">
      <dsp:nvSpPr>
        <dsp:cNvPr id="0" name=""/>
        <dsp:cNvSpPr/>
      </dsp:nvSpPr>
      <dsp:spPr>
        <a:xfrm>
          <a:off x="0" y="1577705"/>
          <a:ext cx="10235380" cy="12617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EA2D0-6EB0-4861-AC66-7E27D4C47F99}">
      <dsp:nvSpPr>
        <dsp:cNvPr id="0" name=""/>
        <dsp:cNvSpPr/>
      </dsp:nvSpPr>
      <dsp:spPr>
        <a:xfrm>
          <a:off x="381674" y="1861595"/>
          <a:ext cx="693953" cy="6939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AAFC6-2C2F-4CFF-BDD2-4D3ED895B2F0}">
      <dsp:nvSpPr>
        <dsp:cNvPr id="0" name=""/>
        <dsp:cNvSpPr/>
      </dsp:nvSpPr>
      <dsp:spPr>
        <a:xfrm>
          <a:off x="1457301" y="1577705"/>
          <a:ext cx="8778078" cy="1261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533" tIns="133533" rIns="133533" bIns="133533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/>
            <a:t>The Board needs to decide whether to stop a service that a few people use and instead start a service that will help many people, including Board members’ families, friends and organizations that work with RCRC.</a:t>
          </a:r>
          <a:endParaRPr lang="en-US" sz="2100" kern="1200" dirty="0"/>
        </a:p>
      </dsp:txBody>
      <dsp:txXfrm>
        <a:off x="1457301" y="1577705"/>
        <a:ext cx="8778078" cy="1261733"/>
      </dsp:txXfrm>
    </dsp:sp>
    <dsp:sp modelId="{C9A06FD7-181C-4ABE-9D38-C76FDAF98280}">
      <dsp:nvSpPr>
        <dsp:cNvPr id="0" name=""/>
        <dsp:cNvSpPr/>
      </dsp:nvSpPr>
      <dsp:spPr>
        <a:xfrm>
          <a:off x="0" y="3154872"/>
          <a:ext cx="10235380" cy="1261733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28925-1618-48F3-AC9B-EE6919114E47}">
      <dsp:nvSpPr>
        <dsp:cNvPr id="0" name=""/>
        <dsp:cNvSpPr/>
      </dsp:nvSpPr>
      <dsp:spPr>
        <a:xfrm>
          <a:off x="381674" y="3438762"/>
          <a:ext cx="693953" cy="6939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E103E-3216-4A32-A2F4-AA5FF4A0399D}">
      <dsp:nvSpPr>
        <dsp:cNvPr id="0" name=""/>
        <dsp:cNvSpPr/>
      </dsp:nvSpPr>
      <dsp:spPr>
        <a:xfrm>
          <a:off x="1457301" y="3154872"/>
          <a:ext cx="8778078" cy="1261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533" tIns="133533" rIns="133533" bIns="133533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/>
            <a:t>The Board needs to decide whether to increase parent fees and family costs for services now or wait another year. </a:t>
          </a:r>
          <a:endParaRPr lang="en-US" sz="2100" kern="1200" dirty="0"/>
        </a:p>
      </dsp:txBody>
      <dsp:txXfrm>
        <a:off x="1457301" y="3154872"/>
        <a:ext cx="8778078" cy="12617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9FDD0-9537-4C10-86E7-1367A7E0525B}">
      <dsp:nvSpPr>
        <dsp:cNvPr id="0" name=""/>
        <dsp:cNvSpPr/>
      </dsp:nvSpPr>
      <dsp:spPr>
        <a:xfrm>
          <a:off x="0" y="274297"/>
          <a:ext cx="6506304" cy="1368900"/>
        </a:xfrm>
        <a:prstGeom prst="roundRect">
          <a:avLst/>
        </a:prstGeom>
        <a:solidFill>
          <a:schemeClr val="accent6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dirty="0"/>
            <a:t>The CA Department of Developmental Services (DDS) needs to review and approve all plans to solve Conflicts of Interest. </a:t>
          </a:r>
          <a:endParaRPr lang="en-US" sz="2600" kern="1200" dirty="0"/>
        </a:p>
      </dsp:txBody>
      <dsp:txXfrm>
        <a:off x="66824" y="341121"/>
        <a:ext cx="6372656" cy="1235252"/>
      </dsp:txXfrm>
    </dsp:sp>
    <dsp:sp modelId="{FA0F7212-AA56-4BCF-9327-81F9711AC699}">
      <dsp:nvSpPr>
        <dsp:cNvPr id="0" name=""/>
        <dsp:cNvSpPr/>
      </dsp:nvSpPr>
      <dsp:spPr>
        <a:xfrm>
          <a:off x="0" y="1643197"/>
          <a:ext cx="6506304" cy="847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57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i="0" kern="1200" baseline="0" dirty="0"/>
            <a:t>RCRC posts reports to DDS that identify a current or potential conflict of interest to its website until the conflict is resolved or eliminated.  </a:t>
          </a:r>
          <a:endParaRPr lang="en-US" sz="2000" i="0" kern="1200" dirty="0"/>
        </a:p>
      </dsp:txBody>
      <dsp:txXfrm>
        <a:off x="0" y="1643197"/>
        <a:ext cx="6506304" cy="847665"/>
      </dsp:txXfrm>
    </dsp:sp>
    <dsp:sp modelId="{BC8D0192-738C-40CB-BADF-C5721FBD2E10}">
      <dsp:nvSpPr>
        <dsp:cNvPr id="0" name=""/>
        <dsp:cNvSpPr/>
      </dsp:nvSpPr>
      <dsp:spPr>
        <a:xfrm>
          <a:off x="0" y="2490862"/>
          <a:ext cx="6506304" cy="1368900"/>
        </a:xfrm>
        <a:prstGeom prst="roundRect">
          <a:avLst/>
        </a:prstGeom>
        <a:solidFill>
          <a:schemeClr val="tx2">
            <a:lumMod val="50000"/>
            <a:lumOff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dirty="0"/>
            <a:t>Be honest and let others know about the possible Conflict of Interest and that the Board has a plan to solve it.</a:t>
          </a:r>
          <a:endParaRPr lang="en-US" sz="2600" kern="1200" dirty="0"/>
        </a:p>
      </dsp:txBody>
      <dsp:txXfrm>
        <a:off x="66824" y="2557686"/>
        <a:ext cx="6372656" cy="1235252"/>
      </dsp:txXfrm>
    </dsp:sp>
    <dsp:sp modelId="{684258FD-6141-4EAE-B880-E4C4BB6D5157}">
      <dsp:nvSpPr>
        <dsp:cNvPr id="0" name=""/>
        <dsp:cNvSpPr/>
      </dsp:nvSpPr>
      <dsp:spPr>
        <a:xfrm>
          <a:off x="0" y="3934642"/>
          <a:ext cx="6506304" cy="1368900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/>
            <a:t>Always be honest and do your part to stick to the plan.</a:t>
          </a:r>
          <a:endParaRPr lang="en-US" sz="2600" kern="1200"/>
        </a:p>
      </dsp:txBody>
      <dsp:txXfrm>
        <a:off x="66824" y="4001466"/>
        <a:ext cx="6372656" cy="1235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1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5AD59A8B-5D32-44C2-9FEE-869D397E3BA9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6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FD992748-6940-4821-9354-E3856C085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39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9BF3-A4E4-5F4C-876C-FA21CA8C0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2" y="1480931"/>
            <a:ext cx="5301138" cy="166231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6600" dirty="0">
                <a:solidFill>
                  <a:schemeClr val="bg1"/>
                </a:solidFill>
              </a:rPr>
              <a:t>RCDSC</a:t>
            </a:r>
            <a:r>
              <a:rPr lang="en-US" sz="6600" dirty="0"/>
              <a:t> </a:t>
            </a:r>
            <a:r>
              <a:rPr lang="en-US" sz="6600" dirty="0">
                <a:solidFill>
                  <a:schemeClr val="bg1"/>
                </a:solidFill>
              </a:rPr>
              <a:t>Board of Directors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840D2-8D44-2941-B165-4B4EE8EE6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784" y="3447449"/>
            <a:ext cx="5284876" cy="193223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l">
              <a:lnSpc>
                <a:spcPct val="102000"/>
              </a:lnSpc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</a:rPr>
              <a:t>Redwood Coast Developmental Services Corporation</a:t>
            </a:r>
          </a:p>
          <a:p>
            <a:pPr algn="l">
              <a:lnSpc>
                <a:spcPct val="102000"/>
              </a:lnSpc>
              <a:spcAft>
                <a:spcPts val="600"/>
              </a:spcAft>
            </a:pPr>
            <a:endParaRPr lang="en-US" sz="1800" dirty="0">
              <a:solidFill>
                <a:schemeClr val="bg1"/>
              </a:solidFill>
            </a:endParaRPr>
          </a:p>
          <a:p>
            <a:pPr algn="l">
              <a:lnSpc>
                <a:spcPct val="102000"/>
              </a:lnSpc>
              <a:spcAft>
                <a:spcPts val="600"/>
              </a:spcAft>
            </a:pPr>
            <a:r>
              <a:rPr lang="en-US" sz="5100" b="1" dirty="0">
                <a:solidFill>
                  <a:schemeClr val="bg1"/>
                </a:solidFill>
              </a:rPr>
              <a:t>What You Can Do About Conflicts of Interest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5748" y="746449"/>
            <a:ext cx="3677994" cy="260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herry blossoms">
            <a:extLst>
              <a:ext uri="{FF2B5EF4-FFF2-40B4-BE49-F238E27FC236}">
                <a16:creationId xmlns:a16="http://schemas.microsoft.com/office/drawing/2014/main" id="{39D88453-5B7D-8FBF-D1AD-F06864282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5748" y="3509434"/>
            <a:ext cx="3898304" cy="2602118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DDBDC1-2EDF-4D29-85BD-B58C05D3D2B1}"/>
              </a:ext>
            </a:extLst>
          </p:cNvPr>
          <p:cNvSpPr txBox="1"/>
          <p:nvPr/>
        </p:nvSpPr>
        <p:spPr>
          <a:xfrm>
            <a:off x="1344680" y="5683876"/>
            <a:ext cx="649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Ursula Bischoff Consulting		April 12, 2023</a:t>
            </a:r>
          </a:p>
        </p:txBody>
      </p:sp>
    </p:spTree>
    <p:extLst>
      <p:ext uri="{BB962C8B-B14F-4D97-AF65-F5344CB8AC3E}">
        <p14:creationId xmlns:p14="http://schemas.microsoft.com/office/powerpoint/2010/main" val="3110027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3FE0E3-C3E1-4D90-A741-0756CA21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Examples of Common and Possible Conflicts of Interest at RCRC</a:t>
            </a:r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EFD6DBB-E156-2D5F-5DE8-115831D09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29551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95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E0E3-C3E1-4D90-A741-0756CA21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594" y="586245"/>
            <a:ext cx="9601200" cy="1485900"/>
          </a:xfrm>
        </p:spPr>
        <p:txBody>
          <a:bodyPr/>
          <a:lstStyle/>
          <a:p>
            <a:r>
              <a:rPr lang="en-US" dirty="0"/>
              <a:t>Examples of Common and Possible Conflicts of Interest at RCRC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C5106D-55CA-05B0-4640-5D607A5711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769122"/>
              </p:ext>
            </p:extLst>
          </p:nvPr>
        </p:nvGraphicFramePr>
        <p:xfrm>
          <a:off x="1430594" y="2212255"/>
          <a:ext cx="10235380" cy="4417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304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10C21-F0CE-4279-8B7B-100F9BC1F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sz="3400" dirty="0"/>
              <a:t>What You Can Do: Step 1</a:t>
            </a:r>
            <a:br>
              <a:rPr lang="en-US" sz="3400" dirty="0"/>
            </a:br>
            <a:r>
              <a:rPr lang="en-US" sz="3400" dirty="0"/>
              <a:t>Help the Board Spot a Conflict of Interest </a:t>
            </a:r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2E227AC9-3BE6-601A-EDFC-780755FECD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57" r="40974" b="-1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D98B-8E5C-4514-B24A-D45A9273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5999"/>
            <a:ext cx="6802802" cy="4240735"/>
          </a:xfrm>
        </p:spPr>
        <p:txBody>
          <a:bodyPr>
            <a:normAutofit/>
          </a:bodyPr>
          <a:lstStyle/>
          <a:p>
            <a:r>
              <a:rPr lang="en-US" sz="2400" dirty="0"/>
              <a:t>Tell other Board Members if a decision you are asked to make involves:</a:t>
            </a:r>
          </a:p>
          <a:p>
            <a:pPr lvl="1"/>
            <a:r>
              <a:rPr lang="en-US" dirty="0"/>
              <a:t>Your family or friends</a:t>
            </a:r>
          </a:p>
          <a:p>
            <a:pPr lvl="1"/>
            <a:r>
              <a:rPr lang="en-US" dirty="0"/>
              <a:t>Your job or people you know from your job</a:t>
            </a:r>
          </a:p>
          <a:p>
            <a:pPr lvl="1"/>
            <a:r>
              <a:rPr lang="en-US" dirty="0"/>
              <a:t>Other organizations in the community where you are a leader or receive services</a:t>
            </a:r>
          </a:p>
          <a:p>
            <a:pPr lvl="1"/>
            <a:r>
              <a:rPr lang="en-US" dirty="0"/>
              <a:t>Your financial interests (money, property)</a:t>
            </a:r>
          </a:p>
          <a:p>
            <a:r>
              <a:rPr lang="en-US" sz="2400" dirty="0"/>
              <a:t>Speak up if you think a decision might not seem fair to people in the community or involves hard questions.</a:t>
            </a:r>
          </a:p>
        </p:txBody>
      </p:sp>
    </p:spTree>
    <p:extLst>
      <p:ext uri="{BB962C8B-B14F-4D97-AF65-F5344CB8AC3E}">
        <p14:creationId xmlns:p14="http://schemas.microsoft.com/office/powerpoint/2010/main" val="178945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10C21-F0CE-4279-8B7B-100F9BC1F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What You Can Do: Step 2</a:t>
            </a:r>
            <a:br>
              <a:rPr lang="en-US" dirty="0"/>
            </a:br>
            <a:r>
              <a:rPr lang="en-US" dirty="0"/>
              <a:t>Take a Step Back</a:t>
            </a:r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E66BE8CF-A7FC-50FD-92B1-4DA4643BDC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57" r="40974" b="-1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D98B-8E5C-4514-B24A-D45A9273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Autofit/>
          </a:bodyPr>
          <a:lstStyle/>
          <a:p>
            <a:r>
              <a:rPr lang="en-US" sz="2400" dirty="0"/>
              <a:t>Even if there is a Conflict of Interest, the Board still needs to make a decision about RCRC business.</a:t>
            </a:r>
          </a:p>
          <a:p>
            <a:r>
              <a:rPr lang="en-US" sz="2400" dirty="0"/>
              <a:t>If there is Conflict of Interest, the interested person </a:t>
            </a:r>
            <a:r>
              <a:rPr lang="en-US" sz="2400" b="1" dirty="0">
                <a:solidFill>
                  <a:srgbClr val="E01064"/>
                </a:solidFill>
              </a:rPr>
              <a:t>can not participate </a:t>
            </a:r>
            <a:r>
              <a:rPr lang="en-US" sz="2400" dirty="0"/>
              <a:t>in the discussion about the decision or vote on the decision. </a:t>
            </a:r>
          </a:p>
          <a:p>
            <a:r>
              <a:rPr lang="en-US" sz="2400" dirty="0"/>
              <a:t>This helps others at RCRC and in the community trust the decision was made fairly. </a:t>
            </a:r>
          </a:p>
        </p:txBody>
      </p:sp>
    </p:spTree>
    <p:extLst>
      <p:ext uri="{BB962C8B-B14F-4D97-AF65-F5344CB8AC3E}">
        <p14:creationId xmlns:p14="http://schemas.microsoft.com/office/powerpoint/2010/main" val="2166377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0C21-F0CE-4279-8B7B-100F9BC1F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 dirty="0"/>
              <a:t>What You Can Do: Step 3</a:t>
            </a:r>
            <a:br>
              <a:rPr lang="en-US" dirty="0"/>
            </a:br>
            <a:r>
              <a:rPr lang="en-US" dirty="0"/>
              <a:t>Make a Plan for a Fair Result</a:t>
            </a:r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36EC55F2-142C-E4B7-1CB7-25C1CADB45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23" r="31342" b="1"/>
          <a:stretch/>
        </p:blipFill>
        <p:spPr>
          <a:xfrm>
            <a:off x="1390649" y="2401556"/>
            <a:ext cx="3487976" cy="376513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D98B-8E5C-4514-B24A-D45A9273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545456" cy="4175030"/>
          </a:xfrm>
        </p:spPr>
        <p:txBody>
          <a:bodyPr>
            <a:noAutofit/>
          </a:bodyPr>
          <a:lstStyle/>
          <a:p>
            <a:r>
              <a:rPr lang="en-US" sz="2400" dirty="0"/>
              <a:t>Once the Board makes a decision, the Board must make a </a:t>
            </a:r>
            <a:r>
              <a:rPr lang="en-US" sz="2400" i="1" dirty="0"/>
              <a:t>plan that shows how the result</a:t>
            </a:r>
            <a:r>
              <a:rPr lang="en-US" sz="2400" dirty="0"/>
              <a:t> of the decision will always be fair.</a:t>
            </a:r>
          </a:p>
          <a:p>
            <a:r>
              <a:rPr lang="en-US" sz="2400" dirty="0"/>
              <a:t>The Board can usually make a plan to resolve a Conflict of Interest. Dr. Smalley will work with you to make the plan. </a:t>
            </a:r>
          </a:p>
          <a:p>
            <a:pPr lvl="1"/>
            <a:r>
              <a:rPr lang="en-US" i="0" dirty="0"/>
              <a:t>The plan will describe how future decisions and RCRC business will be handled fairly. </a:t>
            </a:r>
          </a:p>
          <a:p>
            <a:pPr lvl="1"/>
            <a:r>
              <a:rPr lang="en-US" i="0" dirty="0"/>
              <a:t>The plan must be signed by everyone involved in solving the Conflict of Interest.</a:t>
            </a:r>
          </a:p>
        </p:txBody>
      </p:sp>
    </p:spTree>
    <p:extLst>
      <p:ext uri="{BB962C8B-B14F-4D97-AF65-F5344CB8AC3E}">
        <p14:creationId xmlns:p14="http://schemas.microsoft.com/office/powerpoint/2010/main" val="2419395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69805AF4-7989-43AB-9A60-14E3F851FB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036B63-B0EC-4AF3-95D3-2E2DCA25F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20842-7E75-44FE-A9C6-4F39BB748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What You Can Do: </a:t>
            </a:r>
            <a:br>
              <a:rPr lang="en-US"/>
            </a:br>
            <a:r>
              <a:rPr lang="en-US"/>
              <a:t>Step 4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Be Honest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02BF81-854B-668C-6635-3C4F16080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261657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8398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0842-7E75-44FE-A9C6-4F39BB748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 dirty="0"/>
              <a:t>What You Can Do: Step 5</a:t>
            </a:r>
            <a:br>
              <a:rPr lang="en-US" dirty="0"/>
            </a:br>
            <a:r>
              <a:rPr lang="en-US" dirty="0"/>
              <a:t>Decide to Play a Different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91EA7-6212-40E1-ADB6-48049BEB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2286000"/>
            <a:ext cx="6176776" cy="43776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Sometimes, a Conflict of Interest can’t be solved. This could happen if:</a:t>
            </a:r>
          </a:p>
          <a:p>
            <a:pPr lvl="1"/>
            <a:r>
              <a:rPr lang="en-US" sz="1900" dirty="0"/>
              <a:t>The Board’s decision involves RCRC business that will take a long time to decide</a:t>
            </a:r>
          </a:p>
          <a:p>
            <a:pPr lvl="1"/>
            <a:r>
              <a:rPr lang="en-US" sz="1900" dirty="0"/>
              <a:t>The Board’s decision is more important to ALL people than the participation of Board members who have the Conflict of Interest</a:t>
            </a:r>
          </a:p>
          <a:p>
            <a:r>
              <a:rPr lang="en-US" sz="2400" dirty="0"/>
              <a:t>If this happens, the people who have the Conflict of Interest may need to move to another position or give up their decision-making duties on the Board.</a:t>
            </a:r>
          </a:p>
          <a:p>
            <a:r>
              <a:rPr lang="en-US" sz="2400" dirty="0"/>
              <a:t>They can choose to play a different role to help RCRC.</a:t>
            </a:r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CB4691CC-4CED-A589-968F-A33CB02124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23" r="31342" b="1"/>
          <a:stretch/>
        </p:blipFill>
        <p:spPr>
          <a:xfrm>
            <a:off x="8061437" y="2401556"/>
            <a:ext cx="3650549" cy="394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98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0842-7E75-44FE-A9C6-4F39BB748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 dirty="0"/>
              <a:t>What You Can Do: Step 6</a:t>
            </a:r>
            <a:br>
              <a:rPr lang="en-US" dirty="0"/>
            </a:br>
            <a:r>
              <a:rPr lang="en-US" dirty="0"/>
              <a:t>Learn More About Conflicts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91EA7-6212-40E1-ADB6-48049BEB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2286000"/>
            <a:ext cx="6176776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Sometimes laws and policies change, and it’s a good idea to check for new information regularly. </a:t>
            </a:r>
          </a:p>
          <a:p>
            <a:r>
              <a:rPr lang="en-US" sz="2400" dirty="0"/>
              <a:t>Talk about Conflicts of Interest and complete RCRC’s Conflict of Interest Policy form at least once a year.</a:t>
            </a:r>
          </a:p>
          <a:p>
            <a:r>
              <a:rPr lang="en-US" sz="2400" dirty="0"/>
              <a:t>Be aware that RCRC employees also must follow the RCRC Conflict of Interest policy.  </a:t>
            </a:r>
          </a:p>
          <a:p>
            <a:pPr lvl="1"/>
            <a:r>
              <a:rPr lang="en-US" dirty="0"/>
              <a:t>Directors, managers, service coordinators and other staff at RCRC are decision-makers who can have conflicts of interest, too.</a:t>
            </a:r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607F2BCD-0491-ECB1-4140-4B5E7220BB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23" r="31342" b="1"/>
          <a:stretch/>
        </p:blipFill>
        <p:spPr>
          <a:xfrm>
            <a:off x="8061437" y="2401556"/>
            <a:ext cx="3211495" cy="346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78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2B676-45E1-4D92-943C-775D73C2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88DC-E5BD-4B6D-8625-20417F0D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300"/>
            <a:ext cx="9601200" cy="3581400"/>
          </a:xfrm>
        </p:spPr>
        <p:txBody>
          <a:bodyPr>
            <a:noAutofit/>
          </a:bodyPr>
          <a:lstStyle/>
          <a:p>
            <a:r>
              <a:rPr lang="en-US" sz="3200" dirty="0"/>
              <a:t>Do you have questions about Conflict of Interest?</a:t>
            </a:r>
          </a:p>
          <a:p>
            <a:r>
              <a:rPr lang="en-US" sz="3200" dirty="0"/>
              <a:t>Can you give an example of a Conflict of Interest that could happen on the Board of Directors?</a:t>
            </a:r>
          </a:p>
          <a:p>
            <a:r>
              <a:rPr lang="en-US" sz="3200" dirty="0"/>
              <a:t>Can you give an example of a Conflict of Interest that could happen for an employee of RCRC?</a:t>
            </a:r>
          </a:p>
          <a:p>
            <a:r>
              <a:rPr lang="en-US" sz="3200" dirty="0"/>
              <a:t>Do you know what to do when you think a Conflict of Interest might happen?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E01064"/>
                </a:solidFill>
              </a:rPr>
              <a:t>Good Work! Thank You!</a:t>
            </a:r>
          </a:p>
        </p:txBody>
      </p:sp>
    </p:spTree>
    <p:extLst>
      <p:ext uri="{BB962C8B-B14F-4D97-AF65-F5344CB8AC3E}">
        <p14:creationId xmlns:p14="http://schemas.microsoft.com/office/powerpoint/2010/main" val="396434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Welcome and Introduction</a:t>
            </a:r>
          </a:p>
          <a:p>
            <a:pPr marL="0" indent="0">
              <a:buNone/>
            </a:pPr>
            <a:r>
              <a:rPr lang="en-US" sz="2800" dirty="0"/>
              <a:t>Conflict of Interest – What It Is and Why It Is Important </a:t>
            </a:r>
          </a:p>
          <a:p>
            <a:pPr marL="0" indent="0">
              <a:buNone/>
            </a:pPr>
            <a:r>
              <a:rPr lang="en-US" sz="2800" dirty="0"/>
              <a:t>Common Conflicts of Interest at RCRC</a:t>
            </a:r>
          </a:p>
          <a:p>
            <a:pPr marL="0" indent="0">
              <a:buNone/>
            </a:pPr>
            <a:r>
              <a:rPr lang="en-US" sz="2800" dirty="0"/>
              <a:t>What You Can Do About Conflicts of Interest</a:t>
            </a:r>
          </a:p>
          <a:p>
            <a:pPr marL="0" indent="0">
              <a:buNone/>
            </a:pPr>
            <a:r>
              <a:rPr lang="en-US" sz="2800" dirty="0"/>
              <a:t>Discussion</a:t>
            </a:r>
          </a:p>
        </p:txBody>
      </p:sp>
      <p:pic>
        <p:nvPicPr>
          <p:cNvPr id="5" name="Picture 4" descr="Cherry blossoms">
            <a:extLst>
              <a:ext uri="{FF2B5EF4-FFF2-40B4-BE49-F238E27FC236}">
                <a16:creationId xmlns:a16="http://schemas.microsoft.com/office/drawing/2014/main" id="{85E66383-7119-6B1A-89C3-33271D39CA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57" r="40974" b="-1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0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EE9B-B815-4174-87A6-6A696FCC3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209" y="494732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What is a Conflict of Interest?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34A73-622A-414D-9B1A-6E7EE810B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8209" y="2026692"/>
            <a:ext cx="6765904" cy="4367284"/>
          </a:xfrm>
        </p:spPr>
        <p:txBody>
          <a:bodyPr>
            <a:noAutofit/>
          </a:bodyPr>
          <a:lstStyle/>
          <a:p>
            <a:r>
              <a:rPr lang="en-US" sz="2400" dirty="0"/>
              <a:t>RCRC Board Members have a duty to help RCRC provide excellent services to ALL people with developmental disabilities in the four-county region.</a:t>
            </a:r>
          </a:p>
          <a:p>
            <a:r>
              <a:rPr lang="en-US" sz="2400" dirty="0"/>
              <a:t>Board Members have a </a:t>
            </a:r>
            <a:r>
              <a:rPr lang="en-US" sz="2400" b="1" dirty="0"/>
              <a:t>duty of loyalty </a:t>
            </a:r>
            <a:r>
              <a:rPr lang="en-US" sz="2400" dirty="0"/>
              <a:t>- to make decisions in the best interest of RCRC and ALL the people it serves, now and in the future.</a:t>
            </a:r>
          </a:p>
          <a:p>
            <a:r>
              <a:rPr lang="en-US" sz="2400" dirty="0"/>
              <a:t>A Conflict of Interest happens when people who make decisions at RCRC want to do something that </a:t>
            </a:r>
            <a:r>
              <a:rPr lang="en-US" sz="2400" b="1" i="1" dirty="0"/>
              <a:t>might not </a:t>
            </a:r>
            <a:r>
              <a:rPr lang="en-US" sz="2400" dirty="0"/>
              <a:t>be in the best interest of RCRC and ALL the people it serves.</a:t>
            </a:r>
          </a:p>
        </p:txBody>
      </p:sp>
      <p:pic>
        <p:nvPicPr>
          <p:cNvPr id="5" name="Picture 4" descr="Cherry blossoms">
            <a:extLst>
              <a:ext uri="{FF2B5EF4-FFF2-40B4-BE49-F238E27FC236}">
                <a16:creationId xmlns:a16="http://schemas.microsoft.com/office/drawing/2014/main" id="{01DCAD78-8DC9-B113-9E99-A62415CD7C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57" r="40974" b="-1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4300-838E-440E-A256-2790C6EF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 Has Two Parts: Who Makes the Decision and the Result.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DDBE4-BE32-4094-9DDE-E3949C8D5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41755"/>
            <a:ext cx="10213258" cy="428440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</a:rPr>
              <a:t>Conflict of Interest means someone’s participation in a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decision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dirty="0">
                <a:solidFill>
                  <a:srgbClr val="E01064"/>
                </a:solidFill>
              </a:rPr>
              <a:t>may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dirty="0">
                <a:solidFill>
                  <a:srgbClr val="E01064"/>
                </a:solidFill>
              </a:rPr>
              <a:t>lead to an unfair result</a:t>
            </a:r>
            <a:r>
              <a:rPr lang="en-US" sz="3200" dirty="0">
                <a:solidFill>
                  <a:srgbClr val="0432FF"/>
                </a:solidFill>
              </a:rPr>
              <a:t>. </a:t>
            </a:r>
          </a:p>
          <a:p>
            <a:pPr lvl="1">
              <a:spcAft>
                <a:spcPts val="1200"/>
              </a:spcAft>
            </a:pPr>
            <a:r>
              <a:rPr lang="en-US" sz="2800" i="0" dirty="0">
                <a:solidFill>
                  <a:schemeClr val="tx1"/>
                </a:solidFill>
              </a:rPr>
              <a:t>If you or another person make a decision</a:t>
            </a:r>
            <a:r>
              <a:rPr lang="en-US" sz="2800" dirty="0">
                <a:solidFill>
                  <a:srgbClr val="0432FF"/>
                </a:solidFill>
              </a:rPr>
              <a:t>, </a:t>
            </a:r>
            <a:r>
              <a:rPr lang="en-US" sz="2800" i="0" dirty="0">
                <a:solidFill>
                  <a:schemeClr val="tx1"/>
                </a:solidFill>
              </a:rPr>
              <a:t>could the result be better for you or the other person than for RCRC?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If you or another person making a decision are loyal to RCRC and another organization, could the result be better for the other organization than for RCRC?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D296B-D0E7-4BD1-AB8B-DC00E7BB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535675"/>
            <a:ext cx="9886950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Conflict of Interest Happens A Lot. </a:t>
            </a:r>
            <a:br>
              <a:rPr lang="en-US" dirty="0"/>
            </a:br>
            <a:r>
              <a:rPr lang="en-US" dirty="0"/>
              <a:t>Here’s How You Can Spot It.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EAC04-01F3-49BF-BC8C-04E23552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849272"/>
            <a:ext cx="6293041" cy="5008728"/>
          </a:xfrm>
        </p:spPr>
        <p:txBody>
          <a:bodyPr>
            <a:normAutofit/>
          </a:bodyPr>
          <a:lstStyle/>
          <a:p>
            <a:r>
              <a:rPr lang="en-US" sz="2400" dirty="0"/>
              <a:t>A Conflict of Interest can happen when:</a:t>
            </a:r>
          </a:p>
          <a:p>
            <a:pPr lvl="1"/>
            <a:r>
              <a:rPr lang="en-US" sz="2400" b="1" dirty="0"/>
              <a:t>A law or policy </a:t>
            </a:r>
            <a:r>
              <a:rPr lang="en-US" sz="2400" i="0" dirty="0"/>
              <a:t>says something is right or wrong.</a:t>
            </a:r>
          </a:p>
          <a:p>
            <a:pPr lvl="1"/>
            <a:r>
              <a:rPr lang="en-US" sz="2400" i="0" dirty="0"/>
              <a:t>There is no law or policy, and your duty to be loyal to RCRC means you need to decide based on </a:t>
            </a:r>
            <a:r>
              <a:rPr lang="en-US" sz="2400" b="1" i="0" dirty="0"/>
              <a:t>w</a:t>
            </a:r>
            <a:r>
              <a:rPr lang="en-US" sz="2400" b="1" dirty="0"/>
              <a:t>hat most people would agree is fair or not.</a:t>
            </a:r>
          </a:p>
          <a:p>
            <a:pPr lvl="1"/>
            <a:r>
              <a:rPr lang="en-US" sz="2400" i="0" dirty="0"/>
              <a:t>There is no law or policy, and your duty to be loyal to RCRC means you need to make a </a:t>
            </a:r>
            <a:r>
              <a:rPr lang="en-US" sz="2400" b="1" dirty="0"/>
              <a:t>hard decision because there is no clear agreement </a:t>
            </a:r>
            <a:r>
              <a:rPr lang="en-US" sz="2400" i="0" dirty="0"/>
              <a:t>about what is right or wrong, fair or unfair</a:t>
            </a:r>
          </a:p>
        </p:txBody>
      </p:sp>
      <p:pic>
        <p:nvPicPr>
          <p:cNvPr id="5" name="Picture 4" descr="Cherry blossoms">
            <a:extLst>
              <a:ext uri="{FF2B5EF4-FFF2-40B4-BE49-F238E27FC236}">
                <a16:creationId xmlns:a16="http://schemas.microsoft.com/office/drawing/2014/main" id="{F024AAA2-472C-2EED-1132-5A5F529588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23" r="31342" b="1"/>
          <a:stretch/>
        </p:blipFill>
        <p:spPr>
          <a:xfrm>
            <a:off x="7961500" y="2021576"/>
            <a:ext cx="3664928" cy="39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7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92F1-7D9D-4741-AE2C-59D735AA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19432"/>
            <a:ext cx="9601200" cy="1485900"/>
          </a:xfrm>
        </p:spPr>
        <p:txBody>
          <a:bodyPr/>
          <a:lstStyle/>
          <a:p>
            <a:r>
              <a:rPr lang="en-US" dirty="0"/>
              <a:t>Conflict of Interest in Laws and Policies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B4DC86A-1D4D-DD91-E65F-3BD26FF00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987403"/>
              </p:ext>
            </p:extLst>
          </p:nvPr>
        </p:nvGraphicFramePr>
        <p:xfrm>
          <a:off x="1371600" y="1294227"/>
          <a:ext cx="10006781" cy="5243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83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92F1-7D9D-4741-AE2C-59D735AA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71948"/>
            <a:ext cx="9601200" cy="1485900"/>
          </a:xfrm>
        </p:spPr>
        <p:txBody>
          <a:bodyPr/>
          <a:lstStyle/>
          <a:p>
            <a:r>
              <a:rPr lang="en-US" dirty="0"/>
              <a:t>Conflict of Interest in Laws and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88C03-B8BE-42B4-A2A0-1C7BAF018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60538"/>
            <a:ext cx="10073148" cy="5243052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Lanterman</a:t>
            </a:r>
            <a:r>
              <a:rPr lang="en-US" sz="3200" dirty="0"/>
              <a:t> Act says Regional Center Boards</a:t>
            </a:r>
            <a:r>
              <a:rPr lang="en-US" sz="3200" dirty="0">
                <a:solidFill>
                  <a:srgbClr val="E01064"/>
                </a:solidFill>
              </a:rPr>
              <a:t> must </a:t>
            </a:r>
            <a:r>
              <a:rPr lang="en-US" sz="3200" dirty="0"/>
              <a:t>include people with developmental disabilities, their families and others who support them.</a:t>
            </a:r>
          </a:p>
          <a:p>
            <a:pPr lvl="1"/>
            <a:r>
              <a:rPr lang="en-US" sz="2800" dirty="0"/>
              <a:t>This law protects your input in Board decisions to help RCRC provide excellent services.</a:t>
            </a:r>
          </a:p>
          <a:p>
            <a:pPr lvl="1"/>
            <a:r>
              <a:rPr lang="en-US" sz="2800" dirty="0"/>
              <a:t>It means people on the Board </a:t>
            </a:r>
            <a:r>
              <a:rPr lang="en-US" sz="2800" dirty="0">
                <a:solidFill>
                  <a:srgbClr val="E01064"/>
                </a:solidFill>
              </a:rPr>
              <a:t>do not automatically have a conflict of interest </a:t>
            </a:r>
            <a:r>
              <a:rPr lang="en-US" sz="2800" dirty="0">
                <a:solidFill>
                  <a:schemeClr val="tx1"/>
                </a:solidFill>
              </a:rPr>
              <a:t>because they</a:t>
            </a:r>
            <a:r>
              <a:rPr lang="en-US" sz="2800" dirty="0"/>
              <a:t> have relationships with providers and others who work with or for RCRC</a:t>
            </a:r>
            <a:r>
              <a:rPr lang="en-US" sz="2800" dirty="0">
                <a:solidFill>
                  <a:srgbClr val="0432FF"/>
                </a:solidFill>
              </a:rPr>
              <a:t>. </a:t>
            </a:r>
          </a:p>
          <a:p>
            <a:r>
              <a:rPr lang="en-US" sz="3200" dirty="0"/>
              <a:t>RCRC’s Bylaws and Conflict of Interest Policy help ensure compliance with the </a:t>
            </a:r>
            <a:r>
              <a:rPr lang="en-US" sz="3200" dirty="0" err="1"/>
              <a:t>Lanterman</a:t>
            </a:r>
            <a:r>
              <a:rPr lang="en-US" sz="3200" dirty="0"/>
              <a:t> Act and other laws and policies.</a:t>
            </a:r>
          </a:p>
        </p:txBody>
      </p:sp>
    </p:spTree>
    <p:extLst>
      <p:ext uri="{BB962C8B-B14F-4D97-AF65-F5344CB8AC3E}">
        <p14:creationId xmlns:p14="http://schemas.microsoft.com/office/powerpoint/2010/main" val="204031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EC5D-8446-435A-914E-C28E02103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4519"/>
            <a:ext cx="9601200" cy="1485900"/>
          </a:xfrm>
        </p:spPr>
        <p:txBody>
          <a:bodyPr/>
          <a:lstStyle/>
          <a:p>
            <a:r>
              <a:rPr lang="en-US" dirty="0"/>
              <a:t>Conflict of Interest - Decisions Based on What People Agree is Fair or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B8AC1-E9EE-4BD1-9098-FAD0332C2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913603"/>
            <a:ext cx="10272253" cy="48780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Laws don’t cover all possible Conflicts of Interest. When we make decisions, we need to think about </a:t>
            </a:r>
            <a:r>
              <a:rPr lang="en-US" sz="3200" b="1" i="1" dirty="0">
                <a:solidFill>
                  <a:srgbClr val="E01064"/>
                </a:solidFill>
              </a:rPr>
              <a:t>what would seem right</a:t>
            </a:r>
            <a:r>
              <a:rPr lang="en-US" sz="3200" dirty="0"/>
              <a:t> to most people in our community.</a:t>
            </a:r>
          </a:p>
          <a:p>
            <a:pPr lvl="1"/>
            <a:r>
              <a:rPr lang="en-US" sz="2800" dirty="0"/>
              <a:t>Board members are often loyal to many people and organizations. </a:t>
            </a:r>
          </a:p>
          <a:p>
            <a:pPr lvl="1"/>
            <a:r>
              <a:rPr lang="en-US" sz="2800" dirty="0"/>
              <a:t>Sometimes its not easy for leaders to tell when to share information or not, or if something we do will seem right or wrong in the future. </a:t>
            </a:r>
          </a:p>
          <a:p>
            <a:r>
              <a:rPr lang="en-US" sz="3200" dirty="0"/>
              <a:t>Good questions to ask are: “If I make this decision or behave this way, could it seem unfair? Could my decision or behavior hurt my reputation or RCRC’s reputation?”</a:t>
            </a:r>
          </a:p>
        </p:txBody>
      </p:sp>
    </p:spTree>
    <p:extLst>
      <p:ext uri="{BB962C8B-B14F-4D97-AF65-F5344CB8AC3E}">
        <p14:creationId xmlns:p14="http://schemas.microsoft.com/office/powerpoint/2010/main" val="407175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1C93-2DAB-488D-8810-3ED30058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 sz="4100" dirty="0"/>
              <a:t>Conflict of Interest – Making Decisions With No Clear Agreement on Right and Wrong</a:t>
            </a:r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664F9FF4-AB75-9412-B579-50393D0DC7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23" r="31342" b="1"/>
          <a:stretch/>
        </p:blipFill>
        <p:spPr>
          <a:xfrm>
            <a:off x="1390650" y="2513458"/>
            <a:ext cx="3389417" cy="365874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48754-5EF7-49C4-9885-2BBBBAC76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818" y="2171700"/>
            <a:ext cx="6895558" cy="43053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Sometimes Board Members need to make hard decisions when:</a:t>
            </a:r>
          </a:p>
          <a:p>
            <a:pPr lvl="1"/>
            <a:r>
              <a:rPr lang="en-US" sz="2400" dirty="0"/>
              <a:t>More than one group could benefit from the result</a:t>
            </a:r>
          </a:p>
          <a:p>
            <a:pPr lvl="1"/>
            <a:r>
              <a:rPr lang="en-US" sz="2400" dirty="0"/>
              <a:t>Many people will benefit in the future, but the result could be hard for many people now.</a:t>
            </a:r>
          </a:p>
          <a:p>
            <a:r>
              <a:rPr lang="en-US" sz="2800" dirty="0"/>
              <a:t>Good questions to ask are “Who else could help make this decision? Do we need more information? If we try something now, can we change it later?”</a:t>
            </a:r>
          </a:p>
        </p:txBody>
      </p:sp>
    </p:spTree>
    <p:extLst>
      <p:ext uri="{BB962C8B-B14F-4D97-AF65-F5344CB8AC3E}">
        <p14:creationId xmlns:p14="http://schemas.microsoft.com/office/powerpoint/2010/main" val="25590079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4484</TotalTime>
  <Words>1492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Franklin Gothic Book</vt:lpstr>
      <vt:lpstr>Crop</vt:lpstr>
      <vt:lpstr>RCDSC Board of Directors</vt:lpstr>
      <vt:lpstr> AGENDA</vt:lpstr>
      <vt:lpstr>What is a Conflict of Interest?</vt:lpstr>
      <vt:lpstr>Conflict of Interest Has Two Parts: Who Makes the Decision and the Result.</vt:lpstr>
      <vt:lpstr>Conflict of Interest Happens A Lot.  Here’s How You Can Spot It. </vt:lpstr>
      <vt:lpstr>Conflict of Interest in Laws and Policies</vt:lpstr>
      <vt:lpstr>Conflict of Interest in Laws and Policies</vt:lpstr>
      <vt:lpstr>Conflict of Interest - Decisions Based on What People Agree is Fair or Not</vt:lpstr>
      <vt:lpstr>Conflict of Interest – Making Decisions With No Clear Agreement on Right and Wrong</vt:lpstr>
      <vt:lpstr>Examples of Common and Possible Conflicts of Interest at RCRC</vt:lpstr>
      <vt:lpstr>Examples of Common and Possible Conflicts of Interest at RCRC</vt:lpstr>
      <vt:lpstr>What You Can Do: Step 1 Help the Board Spot a Conflict of Interest </vt:lpstr>
      <vt:lpstr>What You Can Do: Step 2 Take a Step Back</vt:lpstr>
      <vt:lpstr>What You Can Do: Step 3 Make a Plan for a Fair Result</vt:lpstr>
      <vt:lpstr>What You Can Do:  Step 4  Be Honest</vt:lpstr>
      <vt:lpstr>What You Can Do: Step 5 Decide to Play a Different Role</vt:lpstr>
      <vt:lpstr>What You Can Do: Step 6 Learn More About Conflicts of Interest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Meeting</dc:title>
  <dc:creator>Microsoft Office User</dc:creator>
  <cp:lastModifiedBy>Kim Orsi</cp:lastModifiedBy>
  <cp:revision>273</cp:revision>
  <cp:lastPrinted>2021-06-29T16:31:35Z</cp:lastPrinted>
  <dcterms:created xsi:type="dcterms:W3CDTF">2020-06-15T21:13:35Z</dcterms:created>
  <dcterms:modified xsi:type="dcterms:W3CDTF">2023-03-27T22:46:09Z</dcterms:modified>
</cp:coreProperties>
</file>